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5143500" type="screen16x9"/>
  <p:notesSz cx="6858000" cy="9144000"/>
  <p:embeddedFontLst>
    <p:embeddedFont>
      <p:font typeface="Oswald" pitchFamily="2" charset="77"/>
      <p:regular r:id="rId14"/>
      <p:bold r:id="rId1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90"/>
  </p:normalViewPr>
  <p:slideViewPr>
    <p:cSldViewPr snapToGrid="0">
      <p:cViewPr varScale="1">
        <p:scale>
          <a:sx n="133" d="100"/>
          <a:sy n="133" d="100"/>
        </p:scale>
        <p:origin x="504" y="17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2.fntdata"/><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b4b4e891e3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b4b4e891e3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b345a54293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b345a54293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654837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b4acdb87f0_0_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b4acdb87f0_0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b4acdb87f0_0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gb4acdb87f0_0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b4acdb87f0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b4acdb87f0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b4acdb87f0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b4acdb87f0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b4acdb87f0_0_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b4acdb87f0_0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b4acdb87f0_0_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b4acdb87f0_0_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b9c0fbf2e8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b9c0fbf2e8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b4b4e891e3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7" name="Google Shape;107;gb4b4e891e3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tif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www.bbc.co.uk/bitesize/clips/zcnyr82"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AD1DC"/>
        </a:solidFill>
        <a:effectLst/>
      </p:bgPr>
    </p:bg>
    <p:spTree>
      <p:nvGrpSpPr>
        <p:cNvPr id="1" name="Shape 53"/>
        <p:cNvGrpSpPr/>
        <p:nvPr/>
      </p:nvGrpSpPr>
      <p:grpSpPr>
        <a:xfrm>
          <a:off x="0" y="0"/>
          <a:ext cx="0" cy="0"/>
          <a:chOff x="0" y="0"/>
          <a:chExt cx="0" cy="0"/>
        </a:xfrm>
      </p:grpSpPr>
      <p:sp>
        <p:nvSpPr>
          <p:cNvPr id="54" name="Google Shape;54;p13"/>
          <p:cNvSpPr/>
          <p:nvPr/>
        </p:nvSpPr>
        <p:spPr>
          <a:xfrm>
            <a:off x="386400" y="348450"/>
            <a:ext cx="8371200" cy="4446600"/>
          </a:xfrm>
          <a:prstGeom prst="rect">
            <a:avLst/>
          </a:prstGeom>
          <a:solidFill>
            <a:srgbClr val="CFE2F3"/>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en-GB" sz="2800">
                <a:solidFill>
                  <a:schemeClr val="dk1"/>
                </a:solidFill>
                <a:latin typeface="Oswald"/>
                <a:ea typeface="Oswald"/>
                <a:cs typeface="Oswald"/>
                <a:sym typeface="Oswald"/>
              </a:rPr>
              <a:t>What is a decimal point? What is a decimal number? You can type your answer/suggestions/guesses below.</a:t>
            </a:r>
            <a:endParaRPr sz="2800">
              <a:latin typeface="Oswald"/>
              <a:ea typeface="Oswald"/>
              <a:cs typeface="Oswald"/>
              <a:sym typeface="Oswald"/>
            </a:endParaRPr>
          </a:p>
        </p:txBody>
      </p:sp>
      <p:sp>
        <p:nvSpPr>
          <p:cNvPr id="55" name="Google Shape;55;p13"/>
          <p:cNvSpPr txBox="1"/>
          <p:nvPr/>
        </p:nvSpPr>
        <p:spPr>
          <a:xfrm>
            <a:off x="386400" y="348450"/>
            <a:ext cx="8371200" cy="676200"/>
          </a:xfrm>
          <a:prstGeom prst="rect">
            <a:avLst/>
          </a:prstGeom>
          <a:solidFill>
            <a:srgbClr val="B7B7B7"/>
          </a:solid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sz="3100" b="1" dirty="0">
                <a:solidFill>
                  <a:srgbClr val="741B47"/>
                </a:solidFill>
                <a:latin typeface="Oswald"/>
                <a:ea typeface="Oswald"/>
                <a:cs typeface="Oswald"/>
                <a:sym typeface="Oswald"/>
              </a:rPr>
              <a:t>WALT: divide by 10 using decimals</a:t>
            </a:r>
            <a:endParaRPr sz="3100" b="1" dirty="0">
              <a:solidFill>
                <a:srgbClr val="741B47"/>
              </a:solidFill>
              <a:latin typeface="Oswald"/>
              <a:ea typeface="Oswald"/>
              <a:cs typeface="Oswald"/>
              <a:sym typeface="Oswald"/>
            </a:endParaRPr>
          </a:p>
        </p:txBody>
      </p:sp>
      <p:sp>
        <p:nvSpPr>
          <p:cNvPr id="56" name="Google Shape;56;p13"/>
          <p:cNvSpPr txBox="1"/>
          <p:nvPr/>
        </p:nvSpPr>
        <p:spPr>
          <a:xfrm>
            <a:off x="1014350" y="3504125"/>
            <a:ext cx="7346400" cy="1035000"/>
          </a:xfrm>
          <a:prstGeom prst="rect">
            <a:avLst/>
          </a:prstGeom>
          <a:solidFill>
            <a:srgbClr val="D9D9D9"/>
          </a:solid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a:t>A decimal...</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EAD1DC"/>
        </a:solidFill>
        <a:effectLst/>
      </p:bgPr>
    </p:bg>
    <p:spTree>
      <p:nvGrpSpPr>
        <p:cNvPr id="1" name="Shape 114"/>
        <p:cNvGrpSpPr/>
        <p:nvPr/>
      </p:nvGrpSpPr>
      <p:grpSpPr>
        <a:xfrm>
          <a:off x="0" y="0"/>
          <a:ext cx="0" cy="0"/>
          <a:chOff x="0" y="0"/>
          <a:chExt cx="0" cy="0"/>
        </a:xfrm>
      </p:grpSpPr>
      <p:sp>
        <p:nvSpPr>
          <p:cNvPr id="115" name="Google Shape;115;p22"/>
          <p:cNvSpPr/>
          <p:nvPr/>
        </p:nvSpPr>
        <p:spPr>
          <a:xfrm>
            <a:off x="386400" y="348450"/>
            <a:ext cx="8371200" cy="4446600"/>
          </a:xfrm>
          <a:prstGeom prst="rect">
            <a:avLst/>
          </a:prstGeom>
          <a:solidFill>
            <a:srgbClr val="CFE2F3"/>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2800">
                <a:solidFill>
                  <a:srgbClr val="741B47"/>
                </a:solidFill>
                <a:latin typeface="Oswald"/>
                <a:ea typeface="Oswald"/>
                <a:cs typeface="Oswald"/>
                <a:sym typeface="Oswald"/>
              </a:rPr>
              <a:t>Mastery:</a:t>
            </a:r>
            <a:endParaRPr sz="2800">
              <a:solidFill>
                <a:srgbClr val="741B47"/>
              </a:solidFill>
              <a:latin typeface="Oswald"/>
              <a:ea typeface="Oswald"/>
              <a:cs typeface="Oswald"/>
              <a:sym typeface="Oswald"/>
            </a:endParaRPr>
          </a:p>
          <a:p>
            <a:pPr marL="457200" lvl="0" indent="-393700" algn="ctr" rtl="0">
              <a:spcBef>
                <a:spcPts val="0"/>
              </a:spcBef>
              <a:spcAft>
                <a:spcPts val="0"/>
              </a:spcAft>
              <a:buSzPts val="2600"/>
              <a:buFont typeface="Oswald"/>
              <a:buAutoNum type="arabicPeriod"/>
            </a:pPr>
            <a:r>
              <a:rPr lang="en-GB" sz="2600">
                <a:latin typeface="Oswald"/>
                <a:ea typeface="Oswald"/>
                <a:cs typeface="Oswald"/>
                <a:sym typeface="Oswald"/>
              </a:rPr>
              <a:t>270 ÷ 10= 27.0 Is this true or false? Explain your answer.</a:t>
            </a:r>
            <a:endParaRPr sz="2600">
              <a:latin typeface="Oswald"/>
              <a:ea typeface="Oswald"/>
              <a:cs typeface="Oswald"/>
              <a:sym typeface="Oswald"/>
            </a:endParaRPr>
          </a:p>
          <a:p>
            <a:pPr marL="457200" lvl="0" indent="-393700" algn="ctr" rtl="0">
              <a:spcBef>
                <a:spcPts val="0"/>
              </a:spcBef>
              <a:spcAft>
                <a:spcPts val="0"/>
              </a:spcAft>
              <a:buSzPts val="2600"/>
              <a:buFont typeface="Oswald"/>
              <a:buAutoNum type="arabicPeriod"/>
            </a:pPr>
            <a:r>
              <a:rPr lang="en-GB" sz="2600">
                <a:latin typeface="Oswald"/>
                <a:ea typeface="Oswald"/>
                <a:cs typeface="Oswald"/>
                <a:sym typeface="Oswald"/>
              </a:rPr>
              <a:t>32 x 10= 3.2 Is this true or false? Explain your answer.</a:t>
            </a:r>
            <a:endParaRPr sz="2600">
              <a:latin typeface="Oswald"/>
              <a:ea typeface="Oswald"/>
              <a:cs typeface="Oswald"/>
              <a:sym typeface="Oswald"/>
            </a:endParaRPr>
          </a:p>
          <a:p>
            <a:pPr marL="457200" lvl="0" indent="-393700" algn="ctr" rtl="0">
              <a:spcBef>
                <a:spcPts val="0"/>
              </a:spcBef>
              <a:spcAft>
                <a:spcPts val="0"/>
              </a:spcAft>
              <a:buSzPts val="2600"/>
              <a:buFont typeface="Oswald"/>
              <a:buAutoNum type="arabicPeriod"/>
            </a:pPr>
            <a:r>
              <a:rPr lang="en-GB" sz="2600">
                <a:latin typeface="Oswald"/>
                <a:ea typeface="Oswald"/>
                <a:cs typeface="Oswald"/>
                <a:sym typeface="Oswald"/>
              </a:rPr>
              <a:t>I have 39 sweets, I share it equally between four students. Each student will get 7 sweets. Is this correct? Why/ why not?</a:t>
            </a:r>
            <a:endParaRPr sz="2600">
              <a:latin typeface="Oswald"/>
              <a:ea typeface="Oswald"/>
              <a:cs typeface="Oswald"/>
              <a:sym typeface="Oswald"/>
            </a:endParaRPr>
          </a:p>
          <a:p>
            <a:pPr marL="457200" lvl="0" indent="-393700" algn="ctr" rtl="0">
              <a:spcBef>
                <a:spcPts val="0"/>
              </a:spcBef>
              <a:spcAft>
                <a:spcPts val="0"/>
              </a:spcAft>
              <a:buSzPts val="2600"/>
              <a:buFont typeface="Oswald"/>
              <a:buAutoNum type="arabicPeriod"/>
            </a:pPr>
            <a:r>
              <a:rPr lang="en-GB" sz="2600">
                <a:latin typeface="Oswald"/>
                <a:ea typeface="Oswald"/>
                <a:cs typeface="Oswald"/>
                <a:sym typeface="Oswald"/>
              </a:rPr>
              <a:t>7899 ÷ 10=789.9 Is this true or false? How do you know?</a:t>
            </a:r>
            <a:endParaRPr sz="2600">
              <a:latin typeface="Oswald"/>
              <a:ea typeface="Oswald"/>
              <a:cs typeface="Oswald"/>
              <a:sym typeface="Oswald"/>
            </a:endParaRPr>
          </a:p>
          <a:p>
            <a:pPr marL="457200" lvl="0" indent="0" algn="ctr" rtl="0">
              <a:spcBef>
                <a:spcPts val="0"/>
              </a:spcBef>
              <a:spcAft>
                <a:spcPts val="0"/>
              </a:spcAft>
              <a:buNone/>
            </a:pPr>
            <a:r>
              <a:rPr lang="en-GB" sz="2600">
                <a:solidFill>
                  <a:srgbClr val="FF0000"/>
                </a:solidFill>
                <a:latin typeface="Oswald"/>
                <a:ea typeface="Oswald"/>
                <a:cs typeface="Oswald"/>
                <a:sym typeface="Oswald"/>
              </a:rPr>
              <a:t>Please make sure to show me how you worked each sum out.</a:t>
            </a:r>
            <a:endParaRPr sz="2600">
              <a:solidFill>
                <a:srgbClr val="FF0000"/>
              </a:solidFill>
              <a:latin typeface="Oswald"/>
              <a:ea typeface="Oswald"/>
              <a:cs typeface="Oswald"/>
              <a:sym typeface="Oswald"/>
            </a:endParaRPr>
          </a:p>
        </p:txBody>
      </p:sp>
      <p:sp>
        <p:nvSpPr>
          <p:cNvPr id="116" name="Google Shape;116;p22"/>
          <p:cNvSpPr txBox="1"/>
          <p:nvPr/>
        </p:nvSpPr>
        <p:spPr>
          <a:xfrm>
            <a:off x="386400" y="348450"/>
            <a:ext cx="8371200" cy="676200"/>
          </a:xfrm>
          <a:prstGeom prst="rect">
            <a:avLst/>
          </a:prstGeom>
          <a:solidFill>
            <a:srgbClr val="B7B7B7"/>
          </a:solid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sz="3100" b="1" dirty="0">
                <a:solidFill>
                  <a:srgbClr val="741B47"/>
                </a:solidFill>
                <a:latin typeface="Oswald"/>
                <a:ea typeface="Oswald"/>
                <a:cs typeface="Oswald"/>
                <a:sym typeface="Oswald"/>
              </a:rPr>
              <a:t>WALT: divide by 10 using decimals</a:t>
            </a:r>
            <a:endParaRPr sz="3100" b="1" dirty="0">
              <a:solidFill>
                <a:srgbClr val="741B47"/>
              </a:solidFill>
              <a:latin typeface="Oswald"/>
              <a:ea typeface="Oswald"/>
              <a:cs typeface="Oswald"/>
              <a:sym typeface="Oswald"/>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8"/>
          <p:cNvSpPr/>
          <p:nvPr/>
        </p:nvSpPr>
        <p:spPr>
          <a:xfrm>
            <a:off x="422425" y="347875"/>
            <a:ext cx="8386200" cy="44229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 name="TextBox 1">
            <a:extLst>
              <a:ext uri="{FF2B5EF4-FFF2-40B4-BE49-F238E27FC236}">
                <a16:creationId xmlns:a16="http://schemas.microsoft.com/office/drawing/2014/main" id="{4F3A0D5A-3EF4-904F-B072-CF6D69C5D17C}"/>
              </a:ext>
            </a:extLst>
          </p:cNvPr>
          <p:cNvSpPr txBox="1"/>
          <p:nvPr/>
        </p:nvSpPr>
        <p:spPr>
          <a:xfrm>
            <a:off x="3157086" y="490888"/>
            <a:ext cx="3657600" cy="523220"/>
          </a:xfrm>
          <a:prstGeom prst="rect">
            <a:avLst/>
          </a:prstGeom>
          <a:noFill/>
        </p:spPr>
        <p:txBody>
          <a:bodyPr wrap="square" rtlCol="0">
            <a:spAutoFit/>
          </a:bodyPr>
          <a:lstStyle/>
          <a:p>
            <a:r>
              <a:rPr lang="en-US" sz="2800" b="1" u="sng" dirty="0">
                <a:solidFill>
                  <a:srgbClr val="FF0000"/>
                </a:solidFill>
              </a:rPr>
              <a:t>Math's mystery </a:t>
            </a:r>
          </a:p>
        </p:txBody>
      </p:sp>
      <p:pic>
        <p:nvPicPr>
          <p:cNvPr id="6" name="Picture 5">
            <a:extLst>
              <a:ext uri="{FF2B5EF4-FFF2-40B4-BE49-F238E27FC236}">
                <a16:creationId xmlns:a16="http://schemas.microsoft.com/office/drawing/2014/main" id="{4174C811-9BB3-3648-9EF5-CDAB2519DDEC}"/>
              </a:ext>
            </a:extLst>
          </p:cNvPr>
          <p:cNvPicPr>
            <a:picLocks noChangeAspect="1"/>
          </p:cNvPicPr>
          <p:nvPr/>
        </p:nvPicPr>
        <p:blipFill>
          <a:blip r:embed="rId3"/>
          <a:stretch>
            <a:fillRect/>
          </a:stretch>
        </p:blipFill>
        <p:spPr>
          <a:xfrm>
            <a:off x="540231" y="718438"/>
            <a:ext cx="1453415" cy="1453415"/>
          </a:xfrm>
          <a:prstGeom prst="rect">
            <a:avLst/>
          </a:prstGeom>
        </p:spPr>
      </p:pic>
      <p:pic>
        <p:nvPicPr>
          <p:cNvPr id="7" name="Picture 6">
            <a:extLst>
              <a:ext uri="{FF2B5EF4-FFF2-40B4-BE49-F238E27FC236}">
                <a16:creationId xmlns:a16="http://schemas.microsoft.com/office/drawing/2014/main" id="{8B1BF2FE-3F1F-4746-B663-E042B6FCCF76}"/>
              </a:ext>
            </a:extLst>
          </p:cNvPr>
          <p:cNvPicPr>
            <a:picLocks noChangeAspect="1"/>
          </p:cNvPicPr>
          <p:nvPr/>
        </p:nvPicPr>
        <p:blipFill rotWithShape="1">
          <a:blip r:embed="rId4"/>
          <a:srcRect b="2703"/>
          <a:stretch/>
        </p:blipFill>
        <p:spPr>
          <a:xfrm rot="20572829">
            <a:off x="1013863" y="2804399"/>
            <a:ext cx="1355090" cy="1453415"/>
          </a:xfrm>
          <a:prstGeom prst="rect">
            <a:avLst/>
          </a:prstGeom>
        </p:spPr>
      </p:pic>
      <p:pic>
        <p:nvPicPr>
          <p:cNvPr id="9" name="Picture 8">
            <a:extLst>
              <a:ext uri="{FF2B5EF4-FFF2-40B4-BE49-F238E27FC236}">
                <a16:creationId xmlns:a16="http://schemas.microsoft.com/office/drawing/2014/main" id="{7A49E8C1-0FC2-2B4D-BB99-F5F79CF7A2AB}"/>
              </a:ext>
            </a:extLst>
          </p:cNvPr>
          <p:cNvPicPr>
            <a:picLocks noChangeAspect="1"/>
          </p:cNvPicPr>
          <p:nvPr/>
        </p:nvPicPr>
        <p:blipFill rotWithShape="1">
          <a:blip r:embed="rId4"/>
          <a:srcRect b="2703"/>
          <a:stretch/>
        </p:blipFill>
        <p:spPr>
          <a:xfrm rot="20572829">
            <a:off x="2277436" y="1252761"/>
            <a:ext cx="868473" cy="931489"/>
          </a:xfrm>
          <a:prstGeom prst="rect">
            <a:avLst/>
          </a:prstGeom>
        </p:spPr>
      </p:pic>
      <p:pic>
        <p:nvPicPr>
          <p:cNvPr id="4" name="Picture 3" descr="Graphical user interface, text, application&#10;&#10;Description automatically generated">
            <a:extLst>
              <a:ext uri="{FF2B5EF4-FFF2-40B4-BE49-F238E27FC236}">
                <a16:creationId xmlns:a16="http://schemas.microsoft.com/office/drawing/2014/main" id="{12D00CF3-D5BC-2446-9E4F-67D2DF905B98}"/>
              </a:ext>
            </a:extLst>
          </p:cNvPr>
          <p:cNvPicPr>
            <a:picLocks noChangeAspect="1"/>
          </p:cNvPicPr>
          <p:nvPr/>
        </p:nvPicPr>
        <p:blipFill>
          <a:blip r:embed="rId5"/>
          <a:stretch>
            <a:fillRect/>
          </a:stretch>
        </p:blipFill>
        <p:spPr>
          <a:xfrm>
            <a:off x="3542626" y="1145572"/>
            <a:ext cx="4987141" cy="3463042"/>
          </a:xfrm>
          <a:prstGeom prst="rect">
            <a:avLst/>
          </a:prstGeom>
        </p:spPr>
      </p:pic>
    </p:spTree>
    <p:extLst>
      <p:ext uri="{BB962C8B-B14F-4D97-AF65-F5344CB8AC3E}">
        <p14:creationId xmlns:p14="http://schemas.microsoft.com/office/powerpoint/2010/main" val="3601706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AD1DC"/>
        </a:solidFill>
        <a:effectLst/>
      </p:bgPr>
    </p:bg>
    <p:spTree>
      <p:nvGrpSpPr>
        <p:cNvPr id="1" name="Shape 60"/>
        <p:cNvGrpSpPr/>
        <p:nvPr/>
      </p:nvGrpSpPr>
      <p:grpSpPr>
        <a:xfrm>
          <a:off x="0" y="0"/>
          <a:ext cx="0" cy="0"/>
          <a:chOff x="0" y="0"/>
          <a:chExt cx="0" cy="0"/>
        </a:xfrm>
      </p:grpSpPr>
      <p:sp>
        <p:nvSpPr>
          <p:cNvPr id="61" name="Google Shape;61;p14"/>
          <p:cNvSpPr/>
          <p:nvPr/>
        </p:nvSpPr>
        <p:spPr>
          <a:xfrm>
            <a:off x="386400" y="348450"/>
            <a:ext cx="8371200" cy="4446600"/>
          </a:xfrm>
          <a:prstGeom prst="rect">
            <a:avLst/>
          </a:prstGeom>
          <a:solidFill>
            <a:srgbClr val="CFE2F3"/>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sz="2800" dirty="0">
              <a:latin typeface="Oswald"/>
              <a:ea typeface="Oswald"/>
              <a:cs typeface="Oswald"/>
              <a:sym typeface="Oswald"/>
            </a:endParaRPr>
          </a:p>
          <a:p>
            <a:pPr marL="0" lvl="0" indent="0" algn="ctr" rtl="0">
              <a:spcBef>
                <a:spcPts val="0"/>
              </a:spcBef>
              <a:spcAft>
                <a:spcPts val="0"/>
              </a:spcAft>
              <a:buNone/>
            </a:pPr>
            <a:r>
              <a:rPr lang="en-GB" sz="2800" dirty="0">
                <a:latin typeface="Oswald"/>
                <a:ea typeface="Oswald"/>
                <a:cs typeface="Oswald"/>
                <a:sym typeface="Oswald"/>
              </a:rPr>
              <a:t>We know when we divide, the number gets smaller. We also learned that when we divide by 10 we move the number one space to the right and remove the zero, but, what happens if there is no zero to remove?</a:t>
            </a:r>
            <a:endParaRPr sz="2800" dirty="0">
              <a:latin typeface="Oswald"/>
              <a:ea typeface="Oswald"/>
              <a:cs typeface="Oswald"/>
              <a:sym typeface="Oswald"/>
            </a:endParaRPr>
          </a:p>
          <a:p>
            <a:pPr marL="0" lvl="0" indent="0" algn="ctr" rtl="0">
              <a:spcBef>
                <a:spcPts val="0"/>
              </a:spcBef>
              <a:spcAft>
                <a:spcPts val="0"/>
              </a:spcAft>
              <a:buNone/>
            </a:pPr>
            <a:r>
              <a:rPr lang="en-GB" sz="1500" dirty="0">
                <a:latin typeface="Oswald"/>
                <a:ea typeface="Oswald"/>
                <a:cs typeface="Oswald"/>
                <a:sym typeface="Oswald"/>
              </a:rPr>
              <a:t>Type your suggestions below:</a:t>
            </a:r>
            <a:endParaRPr sz="1500" dirty="0">
              <a:latin typeface="Oswald"/>
              <a:ea typeface="Oswald"/>
              <a:cs typeface="Oswald"/>
              <a:sym typeface="Oswald"/>
            </a:endParaRPr>
          </a:p>
          <a:p>
            <a:pPr marL="0" lvl="0" indent="0" algn="ctr" rtl="0">
              <a:spcBef>
                <a:spcPts val="0"/>
              </a:spcBef>
              <a:spcAft>
                <a:spcPts val="0"/>
              </a:spcAft>
              <a:buNone/>
            </a:pPr>
            <a:endParaRPr sz="1500" dirty="0">
              <a:latin typeface="Oswald"/>
              <a:ea typeface="Oswald"/>
              <a:cs typeface="Oswald"/>
              <a:sym typeface="Oswald"/>
            </a:endParaRPr>
          </a:p>
          <a:p>
            <a:pPr marL="0" lvl="0" indent="0" algn="ctr" rtl="0">
              <a:spcBef>
                <a:spcPts val="0"/>
              </a:spcBef>
              <a:spcAft>
                <a:spcPts val="0"/>
              </a:spcAft>
              <a:buNone/>
            </a:pPr>
            <a:endParaRPr sz="2800" dirty="0">
              <a:latin typeface="Oswald"/>
              <a:ea typeface="Oswald"/>
              <a:cs typeface="Oswald"/>
              <a:sym typeface="Oswald"/>
            </a:endParaRPr>
          </a:p>
          <a:p>
            <a:pPr marL="0" lvl="0" indent="0" algn="ctr" rtl="0">
              <a:spcBef>
                <a:spcPts val="0"/>
              </a:spcBef>
              <a:spcAft>
                <a:spcPts val="0"/>
              </a:spcAft>
              <a:buNone/>
            </a:pPr>
            <a:endParaRPr sz="2800" dirty="0">
              <a:latin typeface="Oswald"/>
              <a:ea typeface="Oswald"/>
              <a:cs typeface="Oswald"/>
              <a:sym typeface="Oswald"/>
            </a:endParaRPr>
          </a:p>
          <a:p>
            <a:pPr marL="0" lvl="0" indent="0" algn="ctr" rtl="0">
              <a:spcBef>
                <a:spcPts val="0"/>
              </a:spcBef>
              <a:spcAft>
                <a:spcPts val="0"/>
              </a:spcAft>
              <a:buNone/>
            </a:pPr>
            <a:endParaRPr sz="2800" dirty="0">
              <a:latin typeface="Oswald"/>
              <a:ea typeface="Oswald"/>
              <a:cs typeface="Oswald"/>
              <a:sym typeface="Oswald"/>
            </a:endParaRPr>
          </a:p>
        </p:txBody>
      </p:sp>
      <p:sp>
        <p:nvSpPr>
          <p:cNvPr id="62" name="Google Shape;62;p14"/>
          <p:cNvSpPr txBox="1"/>
          <p:nvPr/>
        </p:nvSpPr>
        <p:spPr>
          <a:xfrm>
            <a:off x="386400" y="348450"/>
            <a:ext cx="8371200" cy="676200"/>
          </a:xfrm>
          <a:prstGeom prst="rect">
            <a:avLst/>
          </a:prstGeom>
          <a:solidFill>
            <a:srgbClr val="B7B7B7"/>
          </a:solid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sz="3100" b="1" dirty="0">
                <a:solidFill>
                  <a:srgbClr val="741B47"/>
                </a:solidFill>
                <a:latin typeface="Oswald"/>
                <a:ea typeface="Oswald"/>
                <a:cs typeface="Oswald"/>
                <a:sym typeface="Oswald"/>
              </a:rPr>
              <a:t>WALT: divide by 10 using decimals</a:t>
            </a:r>
            <a:endParaRPr sz="3100" b="1" dirty="0">
              <a:solidFill>
                <a:srgbClr val="741B47"/>
              </a:solidFill>
              <a:latin typeface="Oswald"/>
              <a:ea typeface="Oswald"/>
              <a:cs typeface="Oswald"/>
              <a:sym typeface="Oswald"/>
            </a:endParaRPr>
          </a:p>
        </p:txBody>
      </p:sp>
      <p:sp>
        <p:nvSpPr>
          <p:cNvPr id="63" name="Google Shape;63;p14"/>
          <p:cNvSpPr txBox="1"/>
          <p:nvPr/>
        </p:nvSpPr>
        <p:spPr>
          <a:xfrm>
            <a:off x="614750" y="3104550"/>
            <a:ext cx="8002200" cy="1465200"/>
          </a:xfrm>
          <a:prstGeom prst="rect">
            <a:avLst/>
          </a:prstGeom>
          <a:solidFill>
            <a:srgbClr val="D9D9D9"/>
          </a:solid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a:t>I think….</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EAD1DC"/>
        </a:solidFill>
        <a:effectLst/>
      </p:bgPr>
    </p:bg>
    <p:spTree>
      <p:nvGrpSpPr>
        <p:cNvPr id="1" name="Shape 67"/>
        <p:cNvGrpSpPr/>
        <p:nvPr/>
      </p:nvGrpSpPr>
      <p:grpSpPr>
        <a:xfrm>
          <a:off x="0" y="0"/>
          <a:ext cx="0" cy="0"/>
          <a:chOff x="0" y="0"/>
          <a:chExt cx="0" cy="0"/>
        </a:xfrm>
      </p:grpSpPr>
      <p:sp>
        <p:nvSpPr>
          <p:cNvPr id="68" name="Google Shape;68;p15"/>
          <p:cNvSpPr/>
          <p:nvPr/>
        </p:nvSpPr>
        <p:spPr>
          <a:xfrm>
            <a:off x="386400" y="348450"/>
            <a:ext cx="8371200" cy="4446600"/>
          </a:xfrm>
          <a:prstGeom prst="rect">
            <a:avLst/>
          </a:prstGeom>
          <a:solidFill>
            <a:srgbClr val="CFE2F3"/>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sz="2800">
              <a:latin typeface="Oswald"/>
              <a:ea typeface="Oswald"/>
              <a:cs typeface="Oswald"/>
              <a:sym typeface="Oswald"/>
            </a:endParaRPr>
          </a:p>
          <a:p>
            <a:pPr marL="0" lvl="0" indent="0" algn="ctr" rtl="0">
              <a:spcBef>
                <a:spcPts val="0"/>
              </a:spcBef>
              <a:spcAft>
                <a:spcPts val="0"/>
              </a:spcAft>
              <a:buNone/>
            </a:pPr>
            <a:r>
              <a:rPr lang="en-GB" sz="2800">
                <a:latin typeface="Oswald"/>
                <a:ea typeface="Oswald"/>
                <a:cs typeface="Oswald"/>
                <a:sym typeface="Oswald"/>
              </a:rPr>
              <a:t>All numbers have a decimal place (but we may not always see it!)</a:t>
            </a:r>
            <a:endParaRPr sz="2800">
              <a:latin typeface="Oswald"/>
              <a:ea typeface="Oswald"/>
              <a:cs typeface="Oswald"/>
              <a:sym typeface="Oswald"/>
            </a:endParaRPr>
          </a:p>
          <a:p>
            <a:pPr marL="0" lvl="0" indent="0" algn="ctr" rtl="0">
              <a:spcBef>
                <a:spcPts val="0"/>
              </a:spcBef>
              <a:spcAft>
                <a:spcPts val="0"/>
              </a:spcAft>
              <a:buNone/>
            </a:pPr>
            <a:r>
              <a:rPr lang="en-GB" sz="2800">
                <a:latin typeface="Oswald"/>
                <a:ea typeface="Oswald"/>
                <a:cs typeface="Oswald"/>
                <a:sym typeface="Oswald"/>
              </a:rPr>
              <a:t>For example:</a:t>
            </a:r>
            <a:endParaRPr sz="2800">
              <a:latin typeface="Oswald"/>
              <a:ea typeface="Oswald"/>
              <a:cs typeface="Oswald"/>
              <a:sym typeface="Oswald"/>
            </a:endParaRPr>
          </a:p>
          <a:p>
            <a:pPr marL="0" lvl="0" indent="0" algn="ctr" rtl="0">
              <a:spcBef>
                <a:spcPts val="0"/>
              </a:spcBef>
              <a:spcAft>
                <a:spcPts val="0"/>
              </a:spcAft>
              <a:buNone/>
            </a:pPr>
            <a:r>
              <a:rPr lang="en-GB" sz="2800">
                <a:latin typeface="Oswald"/>
                <a:ea typeface="Oswald"/>
                <a:cs typeface="Oswald"/>
                <a:sym typeface="Oswald"/>
              </a:rPr>
              <a:t>We would write 27 but it could also be written as 27.0. Both numbers are still the same value.</a:t>
            </a:r>
            <a:endParaRPr sz="2800">
              <a:latin typeface="Oswald"/>
              <a:ea typeface="Oswald"/>
              <a:cs typeface="Oswald"/>
              <a:sym typeface="Oswald"/>
            </a:endParaRPr>
          </a:p>
        </p:txBody>
      </p:sp>
      <p:sp>
        <p:nvSpPr>
          <p:cNvPr id="69" name="Google Shape;69;p15"/>
          <p:cNvSpPr txBox="1"/>
          <p:nvPr/>
        </p:nvSpPr>
        <p:spPr>
          <a:xfrm>
            <a:off x="386400" y="348450"/>
            <a:ext cx="8371200" cy="676200"/>
          </a:xfrm>
          <a:prstGeom prst="rect">
            <a:avLst/>
          </a:prstGeom>
          <a:solidFill>
            <a:srgbClr val="B7B7B7"/>
          </a:solid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sz="3100" b="1" dirty="0">
                <a:solidFill>
                  <a:srgbClr val="741B47"/>
                </a:solidFill>
                <a:latin typeface="Oswald"/>
                <a:ea typeface="Oswald"/>
                <a:cs typeface="Oswald"/>
                <a:sym typeface="Oswald"/>
              </a:rPr>
              <a:t>WALT: divide by 10 using decimals</a:t>
            </a:r>
            <a:endParaRPr sz="3100" b="1" dirty="0">
              <a:solidFill>
                <a:srgbClr val="741B47"/>
              </a:solidFill>
              <a:latin typeface="Oswald"/>
              <a:ea typeface="Oswald"/>
              <a:cs typeface="Oswald"/>
              <a:sym typeface="Oswa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EAD1DC"/>
        </a:solidFill>
        <a:effectLst/>
      </p:bgPr>
    </p:bg>
    <p:spTree>
      <p:nvGrpSpPr>
        <p:cNvPr id="1" name="Shape 73"/>
        <p:cNvGrpSpPr/>
        <p:nvPr/>
      </p:nvGrpSpPr>
      <p:grpSpPr>
        <a:xfrm>
          <a:off x="0" y="0"/>
          <a:ext cx="0" cy="0"/>
          <a:chOff x="0" y="0"/>
          <a:chExt cx="0" cy="0"/>
        </a:xfrm>
      </p:grpSpPr>
      <p:sp>
        <p:nvSpPr>
          <p:cNvPr id="74" name="Google Shape;74;p16"/>
          <p:cNvSpPr/>
          <p:nvPr/>
        </p:nvSpPr>
        <p:spPr>
          <a:xfrm>
            <a:off x="386400" y="348450"/>
            <a:ext cx="8371200" cy="4446600"/>
          </a:xfrm>
          <a:prstGeom prst="rect">
            <a:avLst/>
          </a:prstGeom>
          <a:solidFill>
            <a:srgbClr val="CFE2F3"/>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2800">
                <a:latin typeface="Oswald"/>
                <a:ea typeface="Oswald"/>
                <a:cs typeface="Oswald"/>
                <a:sym typeface="Oswald"/>
              </a:rPr>
              <a:t>What do you notice about the following sum?</a:t>
            </a:r>
            <a:endParaRPr sz="2800">
              <a:latin typeface="Oswald"/>
              <a:ea typeface="Oswald"/>
              <a:cs typeface="Oswald"/>
              <a:sym typeface="Oswald"/>
            </a:endParaRPr>
          </a:p>
          <a:p>
            <a:pPr marL="0" lvl="0" indent="0" algn="ctr" rtl="0">
              <a:spcBef>
                <a:spcPts val="0"/>
              </a:spcBef>
              <a:spcAft>
                <a:spcPts val="0"/>
              </a:spcAft>
              <a:buNone/>
            </a:pPr>
            <a:r>
              <a:rPr lang="en-GB" sz="2800">
                <a:latin typeface="Oswald"/>
                <a:ea typeface="Oswald"/>
                <a:cs typeface="Oswald"/>
                <a:sym typeface="Oswald"/>
              </a:rPr>
              <a:t>27➗10=</a:t>
            </a:r>
            <a:endParaRPr sz="2800">
              <a:latin typeface="Oswald"/>
              <a:ea typeface="Oswald"/>
              <a:cs typeface="Oswald"/>
              <a:sym typeface="Oswald"/>
            </a:endParaRPr>
          </a:p>
          <a:p>
            <a:pPr marL="0" lvl="0" indent="0" algn="ctr" rtl="0">
              <a:spcBef>
                <a:spcPts val="0"/>
              </a:spcBef>
              <a:spcAft>
                <a:spcPts val="0"/>
              </a:spcAft>
              <a:buNone/>
            </a:pPr>
            <a:endParaRPr sz="2800">
              <a:latin typeface="Oswald"/>
              <a:ea typeface="Oswald"/>
              <a:cs typeface="Oswald"/>
              <a:sym typeface="Oswald"/>
            </a:endParaRPr>
          </a:p>
          <a:p>
            <a:pPr marL="0" lvl="0" indent="0" algn="ctr" rtl="0">
              <a:spcBef>
                <a:spcPts val="0"/>
              </a:spcBef>
              <a:spcAft>
                <a:spcPts val="0"/>
              </a:spcAft>
              <a:buNone/>
            </a:pPr>
            <a:endParaRPr sz="2800">
              <a:latin typeface="Oswald"/>
              <a:ea typeface="Oswald"/>
              <a:cs typeface="Oswald"/>
              <a:sym typeface="Oswald"/>
            </a:endParaRPr>
          </a:p>
        </p:txBody>
      </p:sp>
      <p:sp>
        <p:nvSpPr>
          <p:cNvPr id="75" name="Google Shape;75;p16"/>
          <p:cNvSpPr txBox="1"/>
          <p:nvPr/>
        </p:nvSpPr>
        <p:spPr>
          <a:xfrm>
            <a:off x="386400" y="348450"/>
            <a:ext cx="8371200" cy="676200"/>
          </a:xfrm>
          <a:prstGeom prst="rect">
            <a:avLst/>
          </a:prstGeom>
          <a:solidFill>
            <a:srgbClr val="B7B7B7"/>
          </a:solid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sz="3100" b="1" dirty="0">
                <a:solidFill>
                  <a:srgbClr val="741B47"/>
                </a:solidFill>
                <a:latin typeface="Oswald"/>
                <a:ea typeface="Oswald"/>
                <a:cs typeface="Oswald"/>
                <a:sym typeface="Oswald"/>
              </a:rPr>
              <a:t>WALT: divide by 10 using decimals</a:t>
            </a:r>
            <a:endParaRPr sz="3100" b="1" dirty="0">
              <a:solidFill>
                <a:srgbClr val="741B47"/>
              </a:solidFill>
              <a:latin typeface="Oswald"/>
              <a:ea typeface="Oswald"/>
              <a:cs typeface="Oswald"/>
              <a:sym typeface="Oswald"/>
            </a:endParaRPr>
          </a:p>
        </p:txBody>
      </p:sp>
      <p:sp>
        <p:nvSpPr>
          <p:cNvPr id="76" name="Google Shape;76;p16"/>
          <p:cNvSpPr txBox="1"/>
          <p:nvPr/>
        </p:nvSpPr>
        <p:spPr>
          <a:xfrm>
            <a:off x="799200" y="3114800"/>
            <a:ext cx="7633200" cy="1127100"/>
          </a:xfrm>
          <a:prstGeom prst="rect">
            <a:avLst/>
          </a:prstGeom>
          <a:solidFill>
            <a:srgbClr val="D9D9D9"/>
          </a:solid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a:t>I notice...</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EAD1DC"/>
        </a:solidFill>
        <a:effectLst/>
      </p:bgPr>
    </p:bg>
    <p:spTree>
      <p:nvGrpSpPr>
        <p:cNvPr id="1" name="Shape 80"/>
        <p:cNvGrpSpPr/>
        <p:nvPr/>
      </p:nvGrpSpPr>
      <p:grpSpPr>
        <a:xfrm>
          <a:off x="0" y="0"/>
          <a:ext cx="0" cy="0"/>
          <a:chOff x="0" y="0"/>
          <a:chExt cx="0" cy="0"/>
        </a:xfrm>
      </p:grpSpPr>
      <p:sp>
        <p:nvSpPr>
          <p:cNvPr id="81" name="Google Shape;81;p17"/>
          <p:cNvSpPr/>
          <p:nvPr/>
        </p:nvSpPr>
        <p:spPr>
          <a:xfrm>
            <a:off x="386400" y="348450"/>
            <a:ext cx="8371200" cy="4446600"/>
          </a:xfrm>
          <a:prstGeom prst="rect">
            <a:avLst/>
          </a:prstGeom>
          <a:solidFill>
            <a:srgbClr val="CFE2F3"/>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1700" dirty="0">
                <a:latin typeface="Oswald"/>
                <a:ea typeface="Oswald"/>
                <a:cs typeface="Oswald"/>
                <a:sym typeface="Oswald"/>
              </a:rPr>
              <a:t>Click on the link to watch the video</a:t>
            </a:r>
            <a:endParaRPr sz="1700" dirty="0">
              <a:latin typeface="Oswald"/>
              <a:ea typeface="Oswald"/>
              <a:cs typeface="Oswald"/>
              <a:sym typeface="Oswald"/>
            </a:endParaRPr>
          </a:p>
          <a:p>
            <a:pPr marL="0" lvl="0" indent="0" algn="ctr" rtl="0">
              <a:spcBef>
                <a:spcPts val="0"/>
              </a:spcBef>
              <a:spcAft>
                <a:spcPts val="0"/>
              </a:spcAft>
              <a:buNone/>
            </a:pPr>
            <a:endParaRPr dirty="0"/>
          </a:p>
          <a:p>
            <a:pPr marL="0" lvl="0" indent="0" algn="ctr" rtl="0">
              <a:spcBef>
                <a:spcPts val="0"/>
              </a:spcBef>
              <a:spcAft>
                <a:spcPts val="0"/>
              </a:spcAft>
              <a:buNone/>
            </a:pPr>
            <a:endParaRPr dirty="0"/>
          </a:p>
          <a:p>
            <a:pPr marL="0" lvl="0" indent="0" algn="ctr" rtl="0">
              <a:spcBef>
                <a:spcPts val="0"/>
              </a:spcBef>
              <a:spcAft>
                <a:spcPts val="0"/>
              </a:spcAft>
              <a:buNone/>
            </a:pPr>
            <a:endParaRPr dirty="0"/>
          </a:p>
          <a:p>
            <a:pPr marL="0" lvl="0" indent="0" algn="ctr" rtl="0">
              <a:spcBef>
                <a:spcPts val="0"/>
              </a:spcBef>
              <a:spcAft>
                <a:spcPts val="0"/>
              </a:spcAft>
              <a:buNone/>
            </a:pPr>
            <a:r>
              <a:rPr lang="en-GB" u="sng" dirty="0">
                <a:solidFill>
                  <a:schemeClr val="hlink"/>
                </a:solidFill>
                <a:hlinkClick r:id="rId3"/>
              </a:rPr>
              <a:t>https://www.bbc.co.uk/bitesize/clips/zcnyr82</a:t>
            </a:r>
            <a:endParaRPr sz="3100" dirty="0">
              <a:latin typeface="Oswald"/>
              <a:ea typeface="Oswald"/>
              <a:cs typeface="Oswald"/>
              <a:sym typeface="Oswald"/>
            </a:endParaRPr>
          </a:p>
          <a:p>
            <a:pPr marL="0" lvl="0" indent="0" algn="ctr" rtl="0">
              <a:spcBef>
                <a:spcPts val="0"/>
              </a:spcBef>
              <a:spcAft>
                <a:spcPts val="0"/>
              </a:spcAft>
              <a:buNone/>
            </a:pPr>
            <a:endParaRPr sz="3100" dirty="0">
              <a:latin typeface="Oswald"/>
              <a:ea typeface="Oswald"/>
              <a:cs typeface="Oswald"/>
              <a:sym typeface="Oswald"/>
            </a:endParaRPr>
          </a:p>
          <a:p>
            <a:pPr marL="0" lvl="0" indent="0" algn="ctr" rtl="0">
              <a:spcBef>
                <a:spcPts val="0"/>
              </a:spcBef>
              <a:spcAft>
                <a:spcPts val="0"/>
              </a:spcAft>
              <a:buNone/>
            </a:pPr>
            <a:r>
              <a:rPr lang="en-GB" sz="3100" dirty="0">
                <a:latin typeface="Oswald"/>
                <a:ea typeface="Oswald"/>
                <a:cs typeface="Oswald"/>
                <a:sym typeface="Oswald"/>
              </a:rPr>
              <a:t>What does this video tell you about dividing by 10?</a:t>
            </a:r>
            <a:endParaRPr sz="3100" dirty="0">
              <a:latin typeface="Oswald"/>
              <a:ea typeface="Oswald"/>
              <a:cs typeface="Oswald"/>
              <a:sym typeface="Oswald"/>
            </a:endParaRPr>
          </a:p>
          <a:p>
            <a:pPr marL="0" lvl="0" indent="0" algn="ctr" rtl="0">
              <a:spcBef>
                <a:spcPts val="0"/>
              </a:spcBef>
              <a:spcAft>
                <a:spcPts val="0"/>
              </a:spcAft>
              <a:buNone/>
            </a:pPr>
            <a:endParaRPr sz="3100" dirty="0">
              <a:latin typeface="Oswald"/>
              <a:ea typeface="Oswald"/>
              <a:cs typeface="Oswald"/>
              <a:sym typeface="Oswald"/>
            </a:endParaRPr>
          </a:p>
        </p:txBody>
      </p:sp>
      <p:sp>
        <p:nvSpPr>
          <p:cNvPr id="82" name="Google Shape;82;p17"/>
          <p:cNvSpPr txBox="1"/>
          <p:nvPr/>
        </p:nvSpPr>
        <p:spPr>
          <a:xfrm>
            <a:off x="386400" y="348450"/>
            <a:ext cx="8371200" cy="676200"/>
          </a:xfrm>
          <a:prstGeom prst="rect">
            <a:avLst/>
          </a:prstGeom>
          <a:solidFill>
            <a:srgbClr val="B7B7B7"/>
          </a:solid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sz="3100" b="1" dirty="0">
                <a:solidFill>
                  <a:srgbClr val="741B47"/>
                </a:solidFill>
                <a:latin typeface="Oswald"/>
                <a:ea typeface="Oswald"/>
                <a:cs typeface="Oswald"/>
                <a:sym typeface="Oswald"/>
              </a:rPr>
              <a:t>WALT: divide by 10 using decimals</a:t>
            </a:r>
            <a:endParaRPr sz="3100" b="1" dirty="0">
              <a:solidFill>
                <a:srgbClr val="741B47"/>
              </a:solidFill>
              <a:latin typeface="Oswald"/>
              <a:ea typeface="Oswald"/>
              <a:cs typeface="Oswald"/>
              <a:sym typeface="Oswald"/>
            </a:endParaRPr>
          </a:p>
        </p:txBody>
      </p:sp>
      <p:sp>
        <p:nvSpPr>
          <p:cNvPr id="83" name="Google Shape;83;p17"/>
          <p:cNvSpPr txBox="1"/>
          <p:nvPr/>
        </p:nvSpPr>
        <p:spPr>
          <a:xfrm>
            <a:off x="860675" y="3647575"/>
            <a:ext cx="7489800" cy="932400"/>
          </a:xfrm>
          <a:prstGeom prst="rect">
            <a:avLst/>
          </a:prstGeom>
          <a:solidFill>
            <a:srgbClr val="D9D9D9"/>
          </a:solid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EAD1DC"/>
        </a:solidFill>
        <a:effectLst/>
      </p:bgPr>
    </p:bg>
    <p:spTree>
      <p:nvGrpSpPr>
        <p:cNvPr id="1" name="Shape 87"/>
        <p:cNvGrpSpPr/>
        <p:nvPr/>
      </p:nvGrpSpPr>
      <p:grpSpPr>
        <a:xfrm>
          <a:off x="0" y="0"/>
          <a:ext cx="0" cy="0"/>
          <a:chOff x="0" y="0"/>
          <a:chExt cx="0" cy="0"/>
        </a:xfrm>
      </p:grpSpPr>
      <p:sp>
        <p:nvSpPr>
          <p:cNvPr id="88" name="Google Shape;88;p18"/>
          <p:cNvSpPr/>
          <p:nvPr/>
        </p:nvSpPr>
        <p:spPr>
          <a:xfrm>
            <a:off x="386400" y="348450"/>
            <a:ext cx="8371200" cy="4446600"/>
          </a:xfrm>
          <a:prstGeom prst="rect">
            <a:avLst/>
          </a:prstGeom>
          <a:solidFill>
            <a:srgbClr val="CFE2F3"/>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sz="1350">
              <a:solidFill>
                <a:srgbClr val="231F20"/>
              </a:solidFill>
              <a:highlight>
                <a:srgbClr val="FFFFFF"/>
              </a:highlight>
            </a:endParaRPr>
          </a:p>
          <a:p>
            <a:pPr marL="0" lvl="0" indent="0" algn="ctr" rtl="0">
              <a:spcBef>
                <a:spcPts val="0"/>
              </a:spcBef>
              <a:spcAft>
                <a:spcPts val="0"/>
              </a:spcAft>
              <a:buNone/>
            </a:pPr>
            <a:endParaRPr sz="1350">
              <a:solidFill>
                <a:srgbClr val="231F20"/>
              </a:solidFill>
              <a:highlight>
                <a:srgbClr val="FFFFFF"/>
              </a:highlight>
            </a:endParaRPr>
          </a:p>
          <a:p>
            <a:pPr marL="0" lvl="0" indent="0" algn="ctr" rtl="0">
              <a:spcBef>
                <a:spcPts val="0"/>
              </a:spcBef>
              <a:spcAft>
                <a:spcPts val="0"/>
              </a:spcAft>
              <a:buNone/>
            </a:pPr>
            <a:endParaRPr sz="1350">
              <a:solidFill>
                <a:srgbClr val="231F20"/>
              </a:solidFill>
              <a:highlight>
                <a:srgbClr val="FFFFFF"/>
              </a:highlight>
            </a:endParaRPr>
          </a:p>
          <a:p>
            <a:pPr marL="0" lvl="0" indent="0" algn="ctr" rtl="0">
              <a:spcBef>
                <a:spcPts val="0"/>
              </a:spcBef>
              <a:spcAft>
                <a:spcPts val="0"/>
              </a:spcAft>
              <a:buNone/>
            </a:pPr>
            <a:endParaRPr sz="1350">
              <a:solidFill>
                <a:srgbClr val="231F20"/>
              </a:solidFill>
              <a:highlight>
                <a:srgbClr val="FFFFFF"/>
              </a:highlight>
            </a:endParaRPr>
          </a:p>
          <a:p>
            <a:pPr marL="0" lvl="0" indent="0" algn="ctr" rtl="0">
              <a:spcBef>
                <a:spcPts val="0"/>
              </a:spcBef>
              <a:spcAft>
                <a:spcPts val="0"/>
              </a:spcAft>
              <a:buNone/>
            </a:pPr>
            <a:endParaRPr sz="1350">
              <a:solidFill>
                <a:srgbClr val="231F20"/>
              </a:solidFill>
              <a:highlight>
                <a:srgbClr val="FFFFFF"/>
              </a:highlight>
            </a:endParaRPr>
          </a:p>
          <a:p>
            <a:pPr marL="0" lvl="0" indent="0" algn="ctr" rtl="0">
              <a:spcBef>
                <a:spcPts val="0"/>
              </a:spcBef>
              <a:spcAft>
                <a:spcPts val="0"/>
              </a:spcAft>
              <a:buNone/>
            </a:pPr>
            <a:endParaRPr sz="1350">
              <a:solidFill>
                <a:srgbClr val="231F20"/>
              </a:solidFill>
              <a:highlight>
                <a:srgbClr val="FFFFFF"/>
              </a:highlight>
            </a:endParaRPr>
          </a:p>
          <a:p>
            <a:pPr marL="0" lvl="0" indent="0" algn="ctr" rtl="0">
              <a:spcBef>
                <a:spcPts val="0"/>
              </a:spcBef>
              <a:spcAft>
                <a:spcPts val="0"/>
              </a:spcAft>
              <a:buNone/>
            </a:pPr>
            <a:endParaRPr sz="1350">
              <a:solidFill>
                <a:srgbClr val="231F20"/>
              </a:solidFill>
              <a:highlight>
                <a:srgbClr val="FFFFFF"/>
              </a:highlight>
            </a:endParaRPr>
          </a:p>
          <a:p>
            <a:pPr marL="0" lvl="0" indent="0" algn="ctr" rtl="0">
              <a:spcBef>
                <a:spcPts val="0"/>
              </a:spcBef>
              <a:spcAft>
                <a:spcPts val="0"/>
              </a:spcAft>
              <a:buNone/>
            </a:pPr>
            <a:endParaRPr sz="1350">
              <a:solidFill>
                <a:srgbClr val="231F20"/>
              </a:solidFill>
              <a:highlight>
                <a:srgbClr val="FFFFFF"/>
              </a:highlight>
            </a:endParaRPr>
          </a:p>
          <a:p>
            <a:pPr marL="0" lvl="0" indent="0" algn="ctr" rtl="0">
              <a:spcBef>
                <a:spcPts val="0"/>
              </a:spcBef>
              <a:spcAft>
                <a:spcPts val="0"/>
              </a:spcAft>
              <a:buNone/>
            </a:pPr>
            <a:endParaRPr sz="1350">
              <a:solidFill>
                <a:srgbClr val="231F20"/>
              </a:solidFill>
              <a:highlight>
                <a:srgbClr val="FFFFFF"/>
              </a:highlight>
            </a:endParaRPr>
          </a:p>
          <a:p>
            <a:pPr marL="0" lvl="0" indent="0" algn="ctr" rtl="0">
              <a:spcBef>
                <a:spcPts val="0"/>
              </a:spcBef>
              <a:spcAft>
                <a:spcPts val="0"/>
              </a:spcAft>
              <a:buNone/>
            </a:pPr>
            <a:endParaRPr sz="1350">
              <a:solidFill>
                <a:srgbClr val="231F20"/>
              </a:solidFill>
              <a:highlight>
                <a:srgbClr val="FFFFFF"/>
              </a:highlight>
            </a:endParaRPr>
          </a:p>
          <a:p>
            <a:pPr marL="0" lvl="0" indent="0" algn="ctr" rtl="0">
              <a:spcBef>
                <a:spcPts val="0"/>
              </a:spcBef>
              <a:spcAft>
                <a:spcPts val="0"/>
              </a:spcAft>
              <a:buNone/>
            </a:pPr>
            <a:endParaRPr sz="1350">
              <a:solidFill>
                <a:srgbClr val="231F20"/>
              </a:solidFill>
              <a:highlight>
                <a:srgbClr val="FFFFFF"/>
              </a:highlight>
            </a:endParaRPr>
          </a:p>
          <a:p>
            <a:pPr marL="0" lvl="0" indent="0" algn="ctr" rtl="0">
              <a:spcBef>
                <a:spcPts val="0"/>
              </a:spcBef>
              <a:spcAft>
                <a:spcPts val="0"/>
              </a:spcAft>
              <a:buNone/>
            </a:pPr>
            <a:endParaRPr sz="1350">
              <a:solidFill>
                <a:srgbClr val="231F20"/>
              </a:solidFill>
              <a:highlight>
                <a:srgbClr val="FFFFFF"/>
              </a:highlight>
            </a:endParaRPr>
          </a:p>
          <a:p>
            <a:pPr marL="0" lvl="0" indent="0" algn="ctr" rtl="0">
              <a:spcBef>
                <a:spcPts val="0"/>
              </a:spcBef>
              <a:spcAft>
                <a:spcPts val="0"/>
              </a:spcAft>
              <a:buNone/>
            </a:pPr>
            <a:endParaRPr sz="1350">
              <a:solidFill>
                <a:srgbClr val="231F20"/>
              </a:solidFill>
              <a:highlight>
                <a:srgbClr val="FFFFFF"/>
              </a:highlight>
            </a:endParaRPr>
          </a:p>
          <a:p>
            <a:pPr marL="0" lvl="0" indent="0" algn="ctr" rtl="0">
              <a:spcBef>
                <a:spcPts val="0"/>
              </a:spcBef>
              <a:spcAft>
                <a:spcPts val="0"/>
              </a:spcAft>
              <a:buNone/>
            </a:pPr>
            <a:endParaRPr sz="1350">
              <a:solidFill>
                <a:srgbClr val="231F20"/>
              </a:solidFill>
              <a:highlight>
                <a:srgbClr val="FFFFFF"/>
              </a:highlight>
            </a:endParaRPr>
          </a:p>
          <a:p>
            <a:pPr marL="0" lvl="0" indent="0" algn="ctr" rtl="0">
              <a:spcBef>
                <a:spcPts val="0"/>
              </a:spcBef>
              <a:spcAft>
                <a:spcPts val="0"/>
              </a:spcAft>
              <a:buNone/>
            </a:pPr>
            <a:endParaRPr sz="1350">
              <a:solidFill>
                <a:srgbClr val="231F20"/>
              </a:solidFill>
              <a:highlight>
                <a:srgbClr val="FFFFFF"/>
              </a:highlight>
            </a:endParaRPr>
          </a:p>
          <a:p>
            <a:pPr marL="0" lvl="0" indent="0" algn="ctr" rtl="0">
              <a:spcBef>
                <a:spcPts val="0"/>
              </a:spcBef>
              <a:spcAft>
                <a:spcPts val="0"/>
              </a:spcAft>
              <a:buNone/>
            </a:pPr>
            <a:endParaRPr sz="1350">
              <a:solidFill>
                <a:srgbClr val="231F20"/>
              </a:solidFill>
              <a:highlight>
                <a:srgbClr val="FFFFFF"/>
              </a:highlight>
            </a:endParaRPr>
          </a:p>
          <a:p>
            <a:pPr marL="0" lvl="0" indent="0" algn="ctr" rtl="0">
              <a:spcBef>
                <a:spcPts val="0"/>
              </a:spcBef>
              <a:spcAft>
                <a:spcPts val="0"/>
              </a:spcAft>
              <a:buNone/>
            </a:pPr>
            <a:endParaRPr sz="1350">
              <a:solidFill>
                <a:srgbClr val="231F20"/>
              </a:solidFill>
              <a:highlight>
                <a:srgbClr val="FFFFFF"/>
              </a:highlight>
            </a:endParaRPr>
          </a:p>
          <a:p>
            <a:pPr marL="0" lvl="0" indent="0" algn="ctr" rtl="0">
              <a:spcBef>
                <a:spcPts val="0"/>
              </a:spcBef>
              <a:spcAft>
                <a:spcPts val="0"/>
              </a:spcAft>
              <a:buNone/>
            </a:pPr>
            <a:endParaRPr sz="1350">
              <a:solidFill>
                <a:srgbClr val="231F20"/>
              </a:solidFill>
              <a:highlight>
                <a:srgbClr val="FFFFFF"/>
              </a:highlight>
            </a:endParaRPr>
          </a:p>
          <a:p>
            <a:pPr marL="0" lvl="0" indent="0" algn="ctr" rtl="0">
              <a:spcBef>
                <a:spcPts val="0"/>
              </a:spcBef>
              <a:spcAft>
                <a:spcPts val="0"/>
              </a:spcAft>
              <a:buNone/>
            </a:pPr>
            <a:endParaRPr sz="1350">
              <a:solidFill>
                <a:srgbClr val="231F20"/>
              </a:solidFill>
              <a:highlight>
                <a:srgbClr val="FFFFFF"/>
              </a:highlight>
            </a:endParaRPr>
          </a:p>
          <a:p>
            <a:pPr marL="0" lvl="0" indent="0" algn="ctr" rtl="0">
              <a:spcBef>
                <a:spcPts val="0"/>
              </a:spcBef>
              <a:spcAft>
                <a:spcPts val="0"/>
              </a:spcAft>
              <a:buNone/>
            </a:pPr>
            <a:r>
              <a:rPr lang="en-GB" sz="1350">
                <a:solidFill>
                  <a:srgbClr val="231F20"/>
                </a:solidFill>
                <a:highlight>
                  <a:srgbClr val="FFFFFF"/>
                </a:highlight>
              </a:rPr>
              <a:t>The digit in the tens column, moves to the ones and the digit in the ones column moves into the tenths column.</a:t>
            </a:r>
            <a:endParaRPr sz="2800">
              <a:latin typeface="Oswald"/>
              <a:ea typeface="Oswald"/>
              <a:cs typeface="Oswald"/>
              <a:sym typeface="Oswald"/>
            </a:endParaRPr>
          </a:p>
        </p:txBody>
      </p:sp>
      <p:sp>
        <p:nvSpPr>
          <p:cNvPr id="89" name="Google Shape;89;p18"/>
          <p:cNvSpPr txBox="1"/>
          <p:nvPr/>
        </p:nvSpPr>
        <p:spPr>
          <a:xfrm>
            <a:off x="386400" y="348450"/>
            <a:ext cx="8371200" cy="676200"/>
          </a:xfrm>
          <a:prstGeom prst="rect">
            <a:avLst/>
          </a:prstGeom>
          <a:solidFill>
            <a:srgbClr val="B7B7B7"/>
          </a:solid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sz="3100" b="1" dirty="0">
                <a:solidFill>
                  <a:srgbClr val="741B47"/>
                </a:solidFill>
                <a:latin typeface="Oswald"/>
                <a:ea typeface="Oswald"/>
                <a:cs typeface="Oswald"/>
                <a:sym typeface="Oswald"/>
              </a:rPr>
              <a:t>WALT: divide by 10 using decimals</a:t>
            </a:r>
            <a:endParaRPr sz="3100" b="1" dirty="0">
              <a:solidFill>
                <a:srgbClr val="741B47"/>
              </a:solidFill>
              <a:latin typeface="Oswald"/>
              <a:ea typeface="Oswald"/>
              <a:cs typeface="Oswald"/>
              <a:sym typeface="Oswald"/>
            </a:endParaRPr>
          </a:p>
        </p:txBody>
      </p:sp>
      <p:pic>
        <p:nvPicPr>
          <p:cNvPr id="90" name="Google Shape;90;p18"/>
          <p:cNvPicPr preferRelativeResize="0"/>
          <p:nvPr/>
        </p:nvPicPr>
        <p:blipFill>
          <a:blip r:embed="rId3">
            <a:alphaModFix/>
          </a:blip>
          <a:stretch>
            <a:fillRect/>
          </a:stretch>
        </p:blipFill>
        <p:spPr>
          <a:xfrm>
            <a:off x="1690450" y="1133138"/>
            <a:ext cx="6032250" cy="314562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EAD1DC"/>
        </a:solidFill>
        <a:effectLst/>
      </p:bgPr>
    </p:bg>
    <p:spTree>
      <p:nvGrpSpPr>
        <p:cNvPr id="1" name="Shape 94"/>
        <p:cNvGrpSpPr/>
        <p:nvPr/>
      </p:nvGrpSpPr>
      <p:grpSpPr>
        <a:xfrm>
          <a:off x="0" y="0"/>
          <a:ext cx="0" cy="0"/>
          <a:chOff x="0" y="0"/>
          <a:chExt cx="0" cy="0"/>
        </a:xfrm>
      </p:grpSpPr>
      <p:sp>
        <p:nvSpPr>
          <p:cNvPr id="95" name="Google Shape;95;p19"/>
          <p:cNvSpPr/>
          <p:nvPr/>
        </p:nvSpPr>
        <p:spPr>
          <a:xfrm>
            <a:off x="386400" y="348450"/>
            <a:ext cx="8371200" cy="4446600"/>
          </a:xfrm>
          <a:prstGeom prst="rect">
            <a:avLst/>
          </a:prstGeom>
          <a:solidFill>
            <a:srgbClr val="CFE2F3"/>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sz="1350">
              <a:solidFill>
                <a:srgbClr val="231F20"/>
              </a:solidFill>
              <a:highlight>
                <a:srgbClr val="FFFFFF"/>
              </a:highlight>
            </a:endParaRPr>
          </a:p>
          <a:p>
            <a:pPr marL="0" lvl="0" indent="0" algn="ctr" rtl="0">
              <a:spcBef>
                <a:spcPts val="0"/>
              </a:spcBef>
              <a:spcAft>
                <a:spcPts val="0"/>
              </a:spcAft>
              <a:buNone/>
            </a:pPr>
            <a:endParaRPr sz="1350">
              <a:solidFill>
                <a:srgbClr val="231F20"/>
              </a:solidFill>
              <a:highlight>
                <a:srgbClr val="FFFFFF"/>
              </a:highlight>
            </a:endParaRPr>
          </a:p>
          <a:p>
            <a:pPr marL="0" lvl="0" indent="0" algn="ctr" rtl="0">
              <a:spcBef>
                <a:spcPts val="0"/>
              </a:spcBef>
              <a:spcAft>
                <a:spcPts val="0"/>
              </a:spcAft>
              <a:buNone/>
            </a:pPr>
            <a:endParaRPr sz="1350">
              <a:solidFill>
                <a:srgbClr val="231F20"/>
              </a:solidFill>
              <a:highlight>
                <a:srgbClr val="FFFFFF"/>
              </a:highlight>
            </a:endParaRPr>
          </a:p>
          <a:p>
            <a:pPr marL="0" lvl="0" indent="0" algn="ctr" rtl="0">
              <a:spcBef>
                <a:spcPts val="0"/>
              </a:spcBef>
              <a:spcAft>
                <a:spcPts val="0"/>
              </a:spcAft>
              <a:buNone/>
            </a:pPr>
            <a:endParaRPr sz="1350">
              <a:solidFill>
                <a:srgbClr val="231F20"/>
              </a:solidFill>
              <a:highlight>
                <a:srgbClr val="FFFFFF"/>
              </a:highlight>
            </a:endParaRPr>
          </a:p>
          <a:p>
            <a:pPr marL="0" lvl="0" indent="0" algn="ctr" rtl="0">
              <a:spcBef>
                <a:spcPts val="0"/>
              </a:spcBef>
              <a:spcAft>
                <a:spcPts val="0"/>
              </a:spcAft>
              <a:buNone/>
            </a:pPr>
            <a:endParaRPr sz="1350">
              <a:solidFill>
                <a:srgbClr val="231F20"/>
              </a:solidFill>
              <a:highlight>
                <a:srgbClr val="FFFFFF"/>
              </a:highlight>
            </a:endParaRPr>
          </a:p>
          <a:p>
            <a:pPr marL="0" lvl="0" indent="0" algn="ctr" rtl="0">
              <a:spcBef>
                <a:spcPts val="0"/>
              </a:spcBef>
              <a:spcAft>
                <a:spcPts val="0"/>
              </a:spcAft>
              <a:buNone/>
            </a:pPr>
            <a:endParaRPr sz="1350">
              <a:solidFill>
                <a:srgbClr val="231F20"/>
              </a:solidFill>
              <a:highlight>
                <a:srgbClr val="FFFFFF"/>
              </a:highlight>
            </a:endParaRPr>
          </a:p>
          <a:p>
            <a:pPr marL="0" lvl="0" indent="0" algn="ctr" rtl="0">
              <a:spcBef>
                <a:spcPts val="0"/>
              </a:spcBef>
              <a:spcAft>
                <a:spcPts val="0"/>
              </a:spcAft>
              <a:buNone/>
            </a:pPr>
            <a:endParaRPr sz="1350">
              <a:solidFill>
                <a:srgbClr val="231F20"/>
              </a:solidFill>
              <a:highlight>
                <a:srgbClr val="FFFFFF"/>
              </a:highlight>
            </a:endParaRPr>
          </a:p>
          <a:p>
            <a:pPr marL="0" lvl="0" indent="0" algn="ctr" rtl="0">
              <a:spcBef>
                <a:spcPts val="0"/>
              </a:spcBef>
              <a:spcAft>
                <a:spcPts val="0"/>
              </a:spcAft>
              <a:buNone/>
            </a:pPr>
            <a:endParaRPr sz="1350">
              <a:solidFill>
                <a:srgbClr val="231F20"/>
              </a:solidFill>
              <a:highlight>
                <a:srgbClr val="FFFFFF"/>
              </a:highlight>
            </a:endParaRPr>
          </a:p>
          <a:p>
            <a:pPr marL="0" lvl="0" indent="0" algn="ctr" rtl="0">
              <a:spcBef>
                <a:spcPts val="0"/>
              </a:spcBef>
              <a:spcAft>
                <a:spcPts val="0"/>
              </a:spcAft>
              <a:buNone/>
            </a:pPr>
            <a:endParaRPr sz="1350">
              <a:solidFill>
                <a:srgbClr val="231F20"/>
              </a:solidFill>
              <a:highlight>
                <a:srgbClr val="FFFFFF"/>
              </a:highlight>
            </a:endParaRPr>
          </a:p>
          <a:p>
            <a:pPr marL="0" lvl="0" indent="0" algn="ctr" rtl="0">
              <a:spcBef>
                <a:spcPts val="0"/>
              </a:spcBef>
              <a:spcAft>
                <a:spcPts val="0"/>
              </a:spcAft>
              <a:buNone/>
            </a:pPr>
            <a:endParaRPr sz="1350">
              <a:solidFill>
                <a:srgbClr val="231F20"/>
              </a:solidFill>
              <a:highlight>
                <a:srgbClr val="FFFFFF"/>
              </a:highlight>
            </a:endParaRPr>
          </a:p>
          <a:p>
            <a:pPr marL="0" lvl="0" indent="0" algn="ctr" rtl="0">
              <a:spcBef>
                <a:spcPts val="0"/>
              </a:spcBef>
              <a:spcAft>
                <a:spcPts val="0"/>
              </a:spcAft>
              <a:buNone/>
            </a:pPr>
            <a:endParaRPr sz="1350">
              <a:solidFill>
                <a:srgbClr val="231F20"/>
              </a:solidFill>
              <a:highlight>
                <a:srgbClr val="FFFFFF"/>
              </a:highlight>
            </a:endParaRPr>
          </a:p>
          <a:p>
            <a:pPr marL="0" lvl="0" indent="0" algn="ctr" rtl="0">
              <a:spcBef>
                <a:spcPts val="0"/>
              </a:spcBef>
              <a:spcAft>
                <a:spcPts val="0"/>
              </a:spcAft>
              <a:buNone/>
            </a:pPr>
            <a:endParaRPr sz="1350">
              <a:solidFill>
                <a:srgbClr val="231F20"/>
              </a:solidFill>
              <a:highlight>
                <a:srgbClr val="FFFFFF"/>
              </a:highlight>
            </a:endParaRPr>
          </a:p>
          <a:p>
            <a:pPr marL="0" lvl="0" indent="0" algn="ctr" rtl="0">
              <a:spcBef>
                <a:spcPts val="0"/>
              </a:spcBef>
              <a:spcAft>
                <a:spcPts val="0"/>
              </a:spcAft>
              <a:buNone/>
            </a:pPr>
            <a:endParaRPr sz="1350">
              <a:solidFill>
                <a:srgbClr val="231F20"/>
              </a:solidFill>
              <a:highlight>
                <a:srgbClr val="FFFFFF"/>
              </a:highlight>
            </a:endParaRPr>
          </a:p>
          <a:p>
            <a:pPr marL="0" lvl="0" indent="0" algn="ctr" rtl="0">
              <a:spcBef>
                <a:spcPts val="0"/>
              </a:spcBef>
              <a:spcAft>
                <a:spcPts val="0"/>
              </a:spcAft>
              <a:buNone/>
            </a:pPr>
            <a:endParaRPr sz="1350">
              <a:solidFill>
                <a:srgbClr val="231F20"/>
              </a:solidFill>
              <a:highlight>
                <a:srgbClr val="FFFFFF"/>
              </a:highlight>
            </a:endParaRPr>
          </a:p>
          <a:p>
            <a:pPr marL="0" lvl="0" indent="0" algn="ctr" rtl="0">
              <a:spcBef>
                <a:spcPts val="0"/>
              </a:spcBef>
              <a:spcAft>
                <a:spcPts val="0"/>
              </a:spcAft>
              <a:buNone/>
            </a:pPr>
            <a:endParaRPr sz="1350">
              <a:solidFill>
                <a:srgbClr val="231F20"/>
              </a:solidFill>
              <a:highlight>
                <a:srgbClr val="FFFFFF"/>
              </a:highlight>
            </a:endParaRPr>
          </a:p>
          <a:p>
            <a:pPr marL="0" lvl="0" indent="0" algn="ctr" rtl="0">
              <a:spcBef>
                <a:spcPts val="0"/>
              </a:spcBef>
              <a:spcAft>
                <a:spcPts val="0"/>
              </a:spcAft>
              <a:buNone/>
            </a:pPr>
            <a:endParaRPr sz="1350">
              <a:solidFill>
                <a:srgbClr val="231F20"/>
              </a:solidFill>
              <a:highlight>
                <a:srgbClr val="FFFFFF"/>
              </a:highlight>
            </a:endParaRPr>
          </a:p>
          <a:p>
            <a:pPr marL="0" lvl="0" indent="0" algn="ctr" rtl="0">
              <a:spcBef>
                <a:spcPts val="0"/>
              </a:spcBef>
              <a:spcAft>
                <a:spcPts val="0"/>
              </a:spcAft>
              <a:buNone/>
            </a:pPr>
            <a:endParaRPr sz="1350">
              <a:solidFill>
                <a:srgbClr val="231F20"/>
              </a:solidFill>
              <a:highlight>
                <a:srgbClr val="FFFFFF"/>
              </a:highlight>
            </a:endParaRPr>
          </a:p>
          <a:p>
            <a:pPr marL="0" lvl="0" indent="0" algn="ctr" rtl="0">
              <a:spcBef>
                <a:spcPts val="0"/>
              </a:spcBef>
              <a:spcAft>
                <a:spcPts val="0"/>
              </a:spcAft>
              <a:buClr>
                <a:schemeClr val="dk1"/>
              </a:buClr>
              <a:buSzPts val="1100"/>
              <a:buFont typeface="Arial"/>
              <a:buNone/>
            </a:pPr>
            <a:r>
              <a:rPr lang="en-GB" sz="1350">
                <a:solidFill>
                  <a:srgbClr val="231F20"/>
                </a:solidFill>
                <a:highlight>
                  <a:srgbClr val="FFFFFF"/>
                </a:highlight>
              </a:rPr>
              <a:t>The digit in the tens column, moves to the ones and the digit in the ones column moves into the tenths column.</a:t>
            </a:r>
            <a:endParaRPr sz="2800">
              <a:latin typeface="Oswald"/>
              <a:ea typeface="Oswald"/>
              <a:cs typeface="Oswald"/>
              <a:sym typeface="Oswald"/>
            </a:endParaRPr>
          </a:p>
        </p:txBody>
      </p:sp>
      <p:sp>
        <p:nvSpPr>
          <p:cNvPr id="96" name="Google Shape;96;p19"/>
          <p:cNvSpPr txBox="1"/>
          <p:nvPr/>
        </p:nvSpPr>
        <p:spPr>
          <a:xfrm>
            <a:off x="386400" y="348450"/>
            <a:ext cx="8371200" cy="676200"/>
          </a:xfrm>
          <a:prstGeom prst="rect">
            <a:avLst/>
          </a:prstGeom>
          <a:solidFill>
            <a:srgbClr val="B7B7B7"/>
          </a:solid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sz="3100" b="1" dirty="0">
                <a:solidFill>
                  <a:srgbClr val="741B47"/>
                </a:solidFill>
                <a:latin typeface="Oswald"/>
                <a:ea typeface="Oswald"/>
                <a:cs typeface="Oswald"/>
                <a:sym typeface="Oswald"/>
              </a:rPr>
              <a:t>WALT: divide by 10 using decimals</a:t>
            </a:r>
            <a:endParaRPr sz="3100" b="1" dirty="0">
              <a:solidFill>
                <a:srgbClr val="741B47"/>
              </a:solidFill>
              <a:latin typeface="Oswald"/>
              <a:ea typeface="Oswald"/>
              <a:cs typeface="Oswald"/>
              <a:sym typeface="Oswald"/>
            </a:endParaRPr>
          </a:p>
        </p:txBody>
      </p:sp>
      <p:pic>
        <p:nvPicPr>
          <p:cNvPr id="97" name="Google Shape;97;p19"/>
          <p:cNvPicPr preferRelativeResize="0"/>
          <p:nvPr/>
        </p:nvPicPr>
        <p:blipFill>
          <a:blip r:embed="rId3">
            <a:alphaModFix/>
          </a:blip>
          <a:stretch>
            <a:fillRect/>
          </a:stretch>
        </p:blipFill>
        <p:spPr>
          <a:xfrm>
            <a:off x="1448999" y="1407325"/>
            <a:ext cx="6030700" cy="246905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EAD1DC"/>
        </a:solidFill>
        <a:effectLst/>
      </p:bgPr>
    </p:bg>
    <p:spTree>
      <p:nvGrpSpPr>
        <p:cNvPr id="1" name="Shape 101"/>
        <p:cNvGrpSpPr/>
        <p:nvPr/>
      </p:nvGrpSpPr>
      <p:grpSpPr>
        <a:xfrm>
          <a:off x="0" y="0"/>
          <a:ext cx="0" cy="0"/>
          <a:chOff x="0" y="0"/>
          <a:chExt cx="0" cy="0"/>
        </a:xfrm>
      </p:grpSpPr>
      <p:sp>
        <p:nvSpPr>
          <p:cNvPr id="102" name="Google Shape;102;p20"/>
          <p:cNvSpPr/>
          <p:nvPr/>
        </p:nvSpPr>
        <p:spPr>
          <a:xfrm>
            <a:off x="386400" y="348450"/>
            <a:ext cx="8371200" cy="4446600"/>
          </a:xfrm>
          <a:prstGeom prst="rect">
            <a:avLst/>
          </a:prstGeom>
          <a:solidFill>
            <a:srgbClr val="CFE2F3"/>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sz="1350">
              <a:solidFill>
                <a:srgbClr val="231F20"/>
              </a:solidFill>
              <a:highlight>
                <a:srgbClr val="FFFFFF"/>
              </a:highlight>
            </a:endParaRPr>
          </a:p>
          <a:p>
            <a:pPr marL="0" lvl="0" indent="0" algn="ctr" rtl="0">
              <a:spcBef>
                <a:spcPts val="0"/>
              </a:spcBef>
              <a:spcAft>
                <a:spcPts val="0"/>
              </a:spcAft>
              <a:buNone/>
            </a:pPr>
            <a:endParaRPr sz="1350">
              <a:solidFill>
                <a:srgbClr val="231F20"/>
              </a:solidFill>
              <a:highlight>
                <a:srgbClr val="FFFFFF"/>
              </a:highlight>
            </a:endParaRPr>
          </a:p>
          <a:p>
            <a:pPr marL="0" lvl="0" indent="0" algn="ctr" rtl="0">
              <a:spcBef>
                <a:spcPts val="0"/>
              </a:spcBef>
              <a:spcAft>
                <a:spcPts val="0"/>
              </a:spcAft>
              <a:buNone/>
            </a:pPr>
            <a:endParaRPr sz="1350">
              <a:solidFill>
                <a:srgbClr val="231F20"/>
              </a:solidFill>
              <a:highlight>
                <a:srgbClr val="FFFFFF"/>
              </a:highlight>
            </a:endParaRPr>
          </a:p>
          <a:p>
            <a:pPr marL="0" lvl="0" indent="0" algn="ctr" rtl="0">
              <a:spcBef>
                <a:spcPts val="0"/>
              </a:spcBef>
              <a:spcAft>
                <a:spcPts val="0"/>
              </a:spcAft>
              <a:buNone/>
            </a:pPr>
            <a:endParaRPr sz="1350">
              <a:solidFill>
                <a:srgbClr val="231F20"/>
              </a:solidFill>
              <a:highlight>
                <a:srgbClr val="FFFFFF"/>
              </a:highlight>
            </a:endParaRPr>
          </a:p>
          <a:p>
            <a:pPr marL="0" lvl="0" indent="0" algn="ctr" rtl="0">
              <a:spcBef>
                <a:spcPts val="0"/>
              </a:spcBef>
              <a:spcAft>
                <a:spcPts val="0"/>
              </a:spcAft>
              <a:buNone/>
            </a:pPr>
            <a:endParaRPr sz="1350">
              <a:solidFill>
                <a:srgbClr val="231F20"/>
              </a:solidFill>
              <a:highlight>
                <a:srgbClr val="FFFFFF"/>
              </a:highlight>
            </a:endParaRPr>
          </a:p>
          <a:p>
            <a:pPr marL="0" lvl="0" indent="0" algn="ctr" rtl="0">
              <a:spcBef>
                <a:spcPts val="0"/>
              </a:spcBef>
              <a:spcAft>
                <a:spcPts val="0"/>
              </a:spcAft>
              <a:buNone/>
            </a:pPr>
            <a:endParaRPr sz="1350">
              <a:solidFill>
                <a:srgbClr val="231F20"/>
              </a:solidFill>
              <a:highlight>
                <a:srgbClr val="FFFFFF"/>
              </a:highlight>
            </a:endParaRPr>
          </a:p>
          <a:p>
            <a:pPr marL="0" lvl="0" indent="0" algn="ctr" rtl="0">
              <a:spcBef>
                <a:spcPts val="0"/>
              </a:spcBef>
              <a:spcAft>
                <a:spcPts val="0"/>
              </a:spcAft>
              <a:buNone/>
            </a:pPr>
            <a:endParaRPr sz="1350">
              <a:solidFill>
                <a:srgbClr val="231F20"/>
              </a:solidFill>
              <a:highlight>
                <a:srgbClr val="FFFFFF"/>
              </a:highlight>
            </a:endParaRPr>
          </a:p>
          <a:p>
            <a:pPr marL="0" lvl="0" indent="0" algn="ctr" rtl="0">
              <a:spcBef>
                <a:spcPts val="0"/>
              </a:spcBef>
              <a:spcAft>
                <a:spcPts val="0"/>
              </a:spcAft>
              <a:buNone/>
            </a:pPr>
            <a:endParaRPr sz="1350">
              <a:solidFill>
                <a:srgbClr val="231F20"/>
              </a:solidFill>
              <a:highlight>
                <a:srgbClr val="FFFFFF"/>
              </a:highlight>
            </a:endParaRPr>
          </a:p>
          <a:p>
            <a:pPr marL="0" lvl="0" indent="0" algn="ctr" rtl="0">
              <a:spcBef>
                <a:spcPts val="0"/>
              </a:spcBef>
              <a:spcAft>
                <a:spcPts val="0"/>
              </a:spcAft>
              <a:buNone/>
            </a:pPr>
            <a:endParaRPr sz="1350">
              <a:solidFill>
                <a:srgbClr val="231F20"/>
              </a:solidFill>
              <a:highlight>
                <a:srgbClr val="FFFFFF"/>
              </a:highlight>
            </a:endParaRPr>
          </a:p>
          <a:p>
            <a:pPr marL="0" lvl="0" indent="0" algn="ctr" rtl="0">
              <a:spcBef>
                <a:spcPts val="0"/>
              </a:spcBef>
              <a:spcAft>
                <a:spcPts val="0"/>
              </a:spcAft>
              <a:buNone/>
            </a:pPr>
            <a:endParaRPr sz="1350">
              <a:solidFill>
                <a:srgbClr val="231F20"/>
              </a:solidFill>
              <a:highlight>
                <a:srgbClr val="FFFFFF"/>
              </a:highlight>
            </a:endParaRPr>
          </a:p>
          <a:p>
            <a:pPr marL="0" lvl="0" indent="0" algn="ctr" rtl="0">
              <a:spcBef>
                <a:spcPts val="0"/>
              </a:spcBef>
              <a:spcAft>
                <a:spcPts val="0"/>
              </a:spcAft>
              <a:buNone/>
            </a:pPr>
            <a:endParaRPr sz="1350">
              <a:solidFill>
                <a:srgbClr val="231F20"/>
              </a:solidFill>
              <a:highlight>
                <a:srgbClr val="FFFFFF"/>
              </a:highlight>
            </a:endParaRPr>
          </a:p>
          <a:p>
            <a:pPr marL="0" lvl="0" indent="0" algn="ctr" rtl="0">
              <a:spcBef>
                <a:spcPts val="0"/>
              </a:spcBef>
              <a:spcAft>
                <a:spcPts val="0"/>
              </a:spcAft>
              <a:buNone/>
            </a:pPr>
            <a:endParaRPr sz="1350">
              <a:solidFill>
                <a:srgbClr val="231F20"/>
              </a:solidFill>
              <a:highlight>
                <a:srgbClr val="FFFFFF"/>
              </a:highlight>
            </a:endParaRPr>
          </a:p>
          <a:p>
            <a:pPr marL="0" lvl="0" indent="0" algn="ctr" rtl="0">
              <a:spcBef>
                <a:spcPts val="0"/>
              </a:spcBef>
              <a:spcAft>
                <a:spcPts val="0"/>
              </a:spcAft>
              <a:buNone/>
            </a:pPr>
            <a:endParaRPr sz="1350">
              <a:solidFill>
                <a:srgbClr val="231F20"/>
              </a:solidFill>
              <a:highlight>
                <a:srgbClr val="FFFFFF"/>
              </a:highlight>
            </a:endParaRPr>
          </a:p>
          <a:p>
            <a:pPr marL="0" lvl="0" indent="0" algn="ctr" rtl="0">
              <a:spcBef>
                <a:spcPts val="0"/>
              </a:spcBef>
              <a:spcAft>
                <a:spcPts val="0"/>
              </a:spcAft>
              <a:buNone/>
            </a:pPr>
            <a:endParaRPr sz="1350">
              <a:solidFill>
                <a:srgbClr val="231F20"/>
              </a:solidFill>
              <a:highlight>
                <a:srgbClr val="FFFFFF"/>
              </a:highlight>
            </a:endParaRPr>
          </a:p>
          <a:p>
            <a:pPr marL="0" lvl="0" indent="0" algn="ctr" rtl="0">
              <a:spcBef>
                <a:spcPts val="0"/>
              </a:spcBef>
              <a:spcAft>
                <a:spcPts val="0"/>
              </a:spcAft>
              <a:buNone/>
            </a:pPr>
            <a:endParaRPr sz="1350">
              <a:solidFill>
                <a:srgbClr val="231F20"/>
              </a:solidFill>
              <a:highlight>
                <a:srgbClr val="FFFFFF"/>
              </a:highlight>
            </a:endParaRPr>
          </a:p>
          <a:p>
            <a:pPr marL="0" lvl="0" indent="0" algn="ctr" rtl="0">
              <a:spcBef>
                <a:spcPts val="0"/>
              </a:spcBef>
              <a:spcAft>
                <a:spcPts val="0"/>
              </a:spcAft>
              <a:buNone/>
            </a:pPr>
            <a:endParaRPr sz="1350">
              <a:solidFill>
                <a:srgbClr val="231F20"/>
              </a:solidFill>
              <a:highlight>
                <a:srgbClr val="FFFFFF"/>
              </a:highlight>
            </a:endParaRPr>
          </a:p>
          <a:p>
            <a:pPr marL="0" lvl="0" indent="0" algn="ctr" rtl="0">
              <a:spcBef>
                <a:spcPts val="0"/>
              </a:spcBef>
              <a:spcAft>
                <a:spcPts val="0"/>
              </a:spcAft>
              <a:buClr>
                <a:schemeClr val="dk1"/>
              </a:buClr>
              <a:buSzPts val="1100"/>
              <a:buFont typeface="Arial"/>
              <a:buNone/>
            </a:pPr>
            <a:endParaRPr sz="2800">
              <a:latin typeface="Oswald"/>
              <a:ea typeface="Oswald"/>
              <a:cs typeface="Oswald"/>
              <a:sym typeface="Oswald"/>
            </a:endParaRPr>
          </a:p>
        </p:txBody>
      </p:sp>
      <p:sp>
        <p:nvSpPr>
          <p:cNvPr id="103" name="Google Shape;103;p20"/>
          <p:cNvSpPr txBox="1"/>
          <p:nvPr/>
        </p:nvSpPr>
        <p:spPr>
          <a:xfrm>
            <a:off x="386400" y="348450"/>
            <a:ext cx="8371200" cy="676200"/>
          </a:xfrm>
          <a:prstGeom prst="rect">
            <a:avLst/>
          </a:prstGeom>
          <a:solidFill>
            <a:srgbClr val="B7B7B7"/>
          </a:solid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sz="3100" b="1" dirty="0">
                <a:solidFill>
                  <a:srgbClr val="741B47"/>
                </a:solidFill>
                <a:latin typeface="Oswald"/>
                <a:ea typeface="Oswald"/>
                <a:cs typeface="Oswald"/>
                <a:sym typeface="Oswald"/>
              </a:rPr>
              <a:t>WALT: divide by 10 using decimals</a:t>
            </a:r>
            <a:endParaRPr sz="3100" b="1" dirty="0">
              <a:solidFill>
                <a:srgbClr val="741B47"/>
              </a:solidFill>
              <a:latin typeface="Oswald"/>
              <a:ea typeface="Oswald"/>
              <a:cs typeface="Oswald"/>
              <a:sym typeface="Oswald"/>
            </a:endParaRPr>
          </a:p>
        </p:txBody>
      </p:sp>
      <p:pic>
        <p:nvPicPr>
          <p:cNvPr id="104" name="Google Shape;104;p20"/>
          <p:cNvPicPr preferRelativeResize="0"/>
          <p:nvPr/>
        </p:nvPicPr>
        <p:blipFill>
          <a:blip r:embed="rId3">
            <a:alphaModFix/>
          </a:blip>
          <a:stretch>
            <a:fillRect/>
          </a:stretch>
        </p:blipFill>
        <p:spPr>
          <a:xfrm>
            <a:off x="1704975" y="1024650"/>
            <a:ext cx="5734050" cy="387667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EAD1DC"/>
        </a:solidFill>
        <a:effectLst/>
      </p:bgPr>
    </p:bg>
    <p:spTree>
      <p:nvGrpSpPr>
        <p:cNvPr id="1" name="Shape 108"/>
        <p:cNvGrpSpPr/>
        <p:nvPr/>
      </p:nvGrpSpPr>
      <p:grpSpPr>
        <a:xfrm>
          <a:off x="0" y="0"/>
          <a:ext cx="0" cy="0"/>
          <a:chOff x="0" y="0"/>
          <a:chExt cx="0" cy="0"/>
        </a:xfrm>
      </p:grpSpPr>
      <p:sp>
        <p:nvSpPr>
          <p:cNvPr id="109" name="Google Shape;109;p21"/>
          <p:cNvSpPr/>
          <p:nvPr/>
        </p:nvSpPr>
        <p:spPr>
          <a:xfrm>
            <a:off x="386400" y="348450"/>
            <a:ext cx="8371200" cy="4446600"/>
          </a:xfrm>
          <a:prstGeom prst="rect">
            <a:avLst/>
          </a:prstGeom>
          <a:solidFill>
            <a:srgbClr val="CFE2F3"/>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sz="1700">
              <a:latin typeface="Oswald"/>
              <a:ea typeface="Oswald"/>
              <a:cs typeface="Oswald"/>
              <a:sym typeface="Oswald"/>
            </a:endParaRPr>
          </a:p>
          <a:p>
            <a:pPr marL="0" lvl="0" indent="0" algn="ctr" rtl="0">
              <a:spcBef>
                <a:spcPts val="0"/>
              </a:spcBef>
              <a:spcAft>
                <a:spcPts val="0"/>
              </a:spcAft>
              <a:buNone/>
            </a:pPr>
            <a:endParaRPr sz="1700">
              <a:latin typeface="Oswald"/>
              <a:ea typeface="Oswald"/>
              <a:cs typeface="Oswald"/>
              <a:sym typeface="Oswald"/>
            </a:endParaRPr>
          </a:p>
          <a:p>
            <a:pPr marL="0" lvl="0" indent="0" algn="ctr" rtl="0">
              <a:spcBef>
                <a:spcPts val="0"/>
              </a:spcBef>
              <a:spcAft>
                <a:spcPts val="0"/>
              </a:spcAft>
              <a:buNone/>
            </a:pPr>
            <a:endParaRPr sz="1700">
              <a:latin typeface="Oswald"/>
              <a:ea typeface="Oswald"/>
              <a:cs typeface="Oswald"/>
              <a:sym typeface="Oswald"/>
            </a:endParaRPr>
          </a:p>
          <a:p>
            <a:pPr marL="0" lvl="0" indent="0" algn="ctr" rtl="0">
              <a:spcBef>
                <a:spcPts val="0"/>
              </a:spcBef>
              <a:spcAft>
                <a:spcPts val="0"/>
              </a:spcAft>
              <a:buNone/>
            </a:pPr>
            <a:endParaRPr sz="1700">
              <a:latin typeface="Oswald"/>
              <a:ea typeface="Oswald"/>
              <a:cs typeface="Oswald"/>
              <a:sym typeface="Oswald"/>
            </a:endParaRPr>
          </a:p>
          <a:p>
            <a:pPr marL="0" lvl="0" indent="0" algn="ctr" rtl="0">
              <a:spcBef>
                <a:spcPts val="0"/>
              </a:spcBef>
              <a:spcAft>
                <a:spcPts val="0"/>
              </a:spcAft>
              <a:buNone/>
            </a:pPr>
            <a:endParaRPr sz="1700">
              <a:latin typeface="Oswald"/>
              <a:ea typeface="Oswald"/>
              <a:cs typeface="Oswald"/>
              <a:sym typeface="Oswald"/>
            </a:endParaRPr>
          </a:p>
          <a:p>
            <a:pPr marL="0" lvl="0" indent="0" algn="ctr" rtl="0">
              <a:spcBef>
                <a:spcPts val="0"/>
              </a:spcBef>
              <a:spcAft>
                <a:spcPts val="0"/>
              </a:spcAft>
              <a:buNone/>
            </a:pPr>
            <a:endParaRPr sz="1700">
              <a:latin typeface="Oswald"/>
              <a:ea typeface="Oswald"/>
              <a:cs typeface="Oswald"/>
              <a:sym typeface="Oswald"/>
            </a:endParaRPr>
          </a:p>
          <a:p>
            <a:pPr marL="0" lvl="0" indent="0" algn="ctr" rtl="0">
              <a:spcBef>
                <a:spcPts val="0"/>
              </a:spcBef>
              <a:spcAft>
                <a:spcPts val="0"/>
              </a:spcAft>
              <a:buNone/>
            </a:pPr>
            <a:endParaRPr sz="1700">
              <a:latin typeface="Oswald"/>
              <a:ea typeface="Oswald"/>
              <a:cs typeface="Oswald"/>
              <a:sym typeface="Oswald"/>
            </a:endParaRPr>
          </a:p>
          <a:p>
            <a:pPr marL="0" lvl="0" indent="0" algn="ctr" rtl="0">
              <a:spcBef>
                <a:spcPts val="0"/>
              </a:spcBef>
              <a:spcAft>
                <a:spcPts val="0"/>
              </a:spcAft>
              <a:buNone/>
            </a:pPr>
            <a:endParaRPr sz="1700">
              <a:latin typeface="Oswald"/>
              <a:ea typeface="Oswald"/>
              <a:cs typeface="Oswald"/>
              <a:sym typeface="Oswald"/>
            </a:endParaRPr>
          </a:p>
          <a:p>
            <a:pPr marL="0" lvl="0" indent="0" algn="ctr" rtl="0">
              <a:spcBef>
                <a:spcPts val="0"/>
              </a:spcBef>
              <a:spcAft>
                <a:spcPts val="0"/>
              </a:spcAft>
              <a:buNone/>
            </a:pPr>
            <a:endParaRPr sz="1700">
              <a:latin typeface="Oswald"/>
              <a:ea typeface="Oswald"/>
              <a:cs typeface="Oswald"/>
              <a:sym typeface="Oswald"/>
            </a:endParaRPr>
          </a:p>
          <a:p>
            <a:pPr marL="0" lvl="0" indent="0" algn="ctr" rtl="0">
              <a:spcBef>
                <a:spcPts val="0"/>
              </a:spcBef>
              <a:spcAft>
                <a:spcPts val="0"/>
              </a:spcAft>
              <a:buNone/>
            </a:pPr>
            <a:endParaRPr sz="1700">
              <a:latin typeface="Oswald"/>
              <a:ea typeface="Oswald"/>
              <a:cs typeface="Oswald"/>
              <a:sym typeface="Oswald"/>
            </a:endParaRPr>
          </a:p>
          <a:p>
            <a:pPr marL="0" lvl="0" indent="0" algn="ctr" rtl="0">
              <a:spcBef>
                <a:spcPts val="0"/>
              </a:spcBef>
              <a:spcAft>
                <a:spcPts val="0"/>
              </a:spcAft>
              <a:buNone/>
            </a:pPr>
            <a:endParaRPr sz="1700">
              <a:latin typeface="Oswald"/>
              <a:ea typeface="Oswald"/>
              <a:cs typeface="Oswald"/>
              <a:sym typeface="Oswald"/>
            </a:endParaRPr>
          </a:p>
          <a:p>
            <a:pPr marL="0" lvl="0" indent="0" algn="ctr" rtl="0">
              <a:spcBef>
                <a:spcPts val="0"/>
              </a:spcBef>
              <a:spcAft>
                <a:spcPts val="0"/>
              </a:spcAft>
              <a:buNone/>
            </a:pPr>
            <a:r>
              <a:rPr lang="en-GB" sz="1700">
                <a:latin typeface="Oswald"/>
                <a:ea typeface="Oswald"/>
                <a:cs typeface="Oswald"/>
                <a:sym typeface="Oswald"/>
              </a:rPr>
              <a:t>Remember, you can use the ladder or step resources to help you complete your work (these are saved in a separate document). Please let me know which task you have picked: </a:t>
            </a:r>
            <a:r>
              <a:rPr lang="en-GB" sz="1700">
                <a:solidFill>
                  <a:srgbClr val="FF0000"/>
                </a:solidFill>
                <a:latin typeface="Oswald"/>
                <a:ea typeface="Oswald"/>
                <a:cs typeface="Oswald"/>
                <a:sym typeface="Oswald"/>
              </a:rPr>
              <a:t>ladder, step, main. </a:t>
            </a:r>
            <a:endParaRPr sz="1700">
              <a:solidFill>
                <a:srgbClr val="FF0000"/>
              </a:solidFill>
              <a:latin typeface="Oswald"/>
              <a:ea typeface="Oswald"/>
              <a:cs typeface="Oswald"/>
              <a:sym typeface="Oswald"/>
            </a:endParaRPr>
          </a:p>
          <a:p>
            <a:pPr marL="457200" lvl="0" indent="-336550" algn="l" rtl="0">
              <a:spcBef>
                <a:spcPts val="0"/>
              </a:spcBef>
              <a:spcAft>
                <a:spcPts val="0"/>
              </a:spcAft>
              <a:buSzPts val="1700"/>
              <a:buFont typeface="Oswald"/>
              <a:buAutoNum type="arabicPeriod"/>
            </a:pPr>
            <a:r>
              <a:rPr lang="en-GB" sz="1700">
                <a:latin typeface="Oswald"/>
                <a:ea typeface="Oswald"/>
                <a:cs typeface="Oswald"/>
                <a:sym typeface="Oswald"/>
              </a:rPr>
              <a:t>32 ÷ 10=					11. 24.7 </a:t>
            </a:r>
            <a:r>
              <a:rPr lang="en-GB" sz="1700">
                <a:solidFill>
                  <a:schemeClr val="dk1"/>
                </a:solidFill>
                <a:latin typeface="Oswald"/>
                <a:ea typeface="Oswald"/>
                <a:cs typeface="Oswald"/>
                <a:sym typeface="Oswald"/>
              </a:rPr>
              <a:t>÷ 10=</a:t>
            </a:r>
            <a:endParaRPr sz="1700">
              <a:solidFill>
                <a:schemeClr val="dk1"/>
              </a:solidFill>
              <a:latin typeface="Oswald"/>
              <a:ea typeface="Oswald"/>
              <a:cs typeface="Oswald"/>
              <a:sym typeface="Oswald"/>
            </a:endParaRPr>
          </a:p>
          <a:p>
            <a:pPr marL="457200" lvl="0" indent="-336550" algn="l" rtl="0">
              <a:spcBef>
                <a:spcPts val="0"/>
              </a:spcBef>
              <a:spcAft>
                <a:spcPts val="0"/>
              </a:spcAft>
              <a:buSzPts val="1700"/>
              <a:buFont typeface="Oswald"/>
              <a:buAutoNum type="arabicPeriod"/>
            </a:pPr>
            <a:r>
              <a:rPr lang="en-GB" sz="1700">
                <a:latin typeface="Oswald"/>
                <a:ea typeface="Oswald"/>
                <a:cs typeface="Oswald"/>
                <a:sym typeface="Oswald"/>
              </a:rPr>
              <a:t>49 ÷ 10=					12. 18.8 </a:t>
            </a:r>
            <a:r>
              <a:rPr lang="en-GB" sz="1700">
                <a:solidFill>
                  <a:schemeClr val="dk1"/>
                </a:solidFill>
                <a:latin typeface="Oswald"/>
                <a:ea typeface="Oswald"/>
                <a:cs typeface="Oswald"/>
                <a:sym typeface="Oswald"/>
              </a:rPr>
              <a:t>÷ 10=</a:t>
            </a:r>
            <a:endParaRPr sz="1700">
              <a:latin typeface="Oswald"/>
              <a:ea typeface="Oswald"/>
              <a:cs typeface="Oswald"/>
              <a:sym typeface="Oswald"/>
            </a:endParaRPr>
          </a:p>
          <a:p>
            <a:pPr marL="457200" lvl="0" indent="-336550" algn="l" rtl="0">
              <a:spcBef>
                <a:spcPts val="0"/>
              </a:spcBef>
              <a:spcAft>
                <a:spcPts val="0"/>
              </a:spcAft>
              <a:buSzPts val="1700"/>
              <a:buFont typeface="Oswald"/>
              <a:buAutoNum type="arabicPeriod"/>
            </a:pPr>
            <a:r>
              <a:rPr lang="en-GB" sz="1700">
                <a:latin typeface="Oswald"/>
                <a:ea typeface="Oswald"/>
                <a:cs typeface="Oswald"/>
                <a:sym typeface="Oswald"/>
              </a:rPr>
              <a:t>22 ÷ 10=					13. 783 </a:t>
            </a:r>
            <a:r>
              <a:rPr lang="en-GB" sz="1700">
                <a:solidFill>
                  <a:schemeClr val="dk1"/>
                </a:solidFill>
                <a:latin typeface="Oswald"/>
                <a:ea typeface="Oswald"/>
                <a:cs typeface="Oswald"/>
                <a:sym typeface="Oswald"/>
              </a:rPr>
              <a:t>÷ 10=</a:t>
            </a:r>
            <a:endParaRPr sz="1700">
              <a:latin typeface="Oswald"/>
              <a:ea typeface="Oswald"/>
              <a:cs typeface="Oswald"/>
              <a:sym typeface="Oswald"/>
            </a:endParaRPr>
          </a:p>
          <a:p>
            <a:pPr marL="457200" lvl="0" indent="-336550" algn="l" rtl="0">
              <a:spcBef>
                <a:spcPts val="0"/>
              </a:spcBef>
              <a:spcAft>
                <a:spcPts val="0"/>
              </a:spcAft>
              <a:buSzPts val="1700"/>
              <a:buFont typeface="Oswald"/>
              <a:buAutoNum type="arabicPeriod"/>
            </a:pPr>
            <a:r>
              <a:rPr lang="en-GB" sz="1700">
                <a:latin typeface="Oswald"/>
                <a:ea typeface="Oswald"/>
                <a:cs typeface="Oswald"/>
                <a:sym typeface="Oswald"/>
              </a:rPr>
              <a:t>83 ÷ 10= 					14. 88 </a:t>
            </a:r>
            <a:r>
              <a:rPr lang="en-GB" sz="1700">
                <a:solidFill>
                  <a:schemeClr val="dk1"/>
                </a:solidFill>
                <a:latin typeface="Oswald"/>
                <a:ea typeface="Oswald"/>
                <a:cs typeface="Oswald"/>
                <a:sym typeface="Oswald"/>
              </a:rPr>
              <a:t>÷ 10=</a:t>
            </a:r>
            <a:endParaRPr sz="1700">
              <a:latin typeface="Oswald"/>
              <a:ea typeface="Oswald"/>
              <a:cs typeface="Oswald"/>
              <a:sym typeface="Oswald"/>
            </a:endParaRPr>
          </a:p>
          <a:p>
            <a:pPr marL="457200" lvl="0" indent="-336550" algn="l" rtl="0">
              <a:spcBef>
                <a:spcPts val="0"/>
              </a:spcBef>
              <a:spcAft>
                <a:spcPts val="0"/>
              </a:spcAft>
              <a:buSzPts val="1700"/>
              <a:buFont typeface="Oswald"/>
              <a:buAutoNum type="arabicPeriod"/>
            </a:pPr>
            <a:r>
              <a:rPr lang="en-GB" sz="1700">
                <a:latin typeface="Oswald"/>
                <a:ea typeface="Oswald"/>
                <a:cs typeface="Oswald"/>
                <a:sym typeface="Oswald"/>
              </a:rPr>
              <a:t>94 ÷ 10=					15. 1000 </a:t>
            </a:r>
            <a:r>
              <a:rPr lang="en-GB" sz="1700">
                <a:solidFill>
                  <a:schemeClr val="dk1"/>
                </a:solidFill>
                <a:latin typeface="Oswald"/>
                <a:ea typeface="Oswald"/>
                <a:cs typeface="Oswald"/>
                <a:sym typeface="Oswald"/>
              </a:rPr>
              <a:t>÷ 10=</a:t>
            </a:r>
            <a:endParaRPr sz="1700">
              <a:latin typeface="Oswald"/>
              <a:ea typeface="Oswald"/>
              <a:cs typeface="Oswald"/>
              <a:sym typeface="Oswald"/>
            </a:endParaRPr>
          </a:p>
          <a:p>
            <a:pPr marL="457200" lvl="0" indent="-336550" algn="l" rtl="0">
              <a:spcBef>
                <a:spcPts val="0"/>
              </a:spcBef>
              <a:spcAft>
                <a:spcPts val="0"/>
              </a:spcAft>
              <a:buSzPts val="1700"/>
              <a:buFont typeface="Oswald"/>
              <a:buAutoNum type="arabicPeriod"/>
            </a:pPr>
            <a:r>
              <a:rPr lang="en-GB" sz="1700">
                <a:latin typeface="Oswald"/>
                <a:ea typeface="Oswald"/>
                <a:cs typeface="Oswald"/>
                <a:sym typeface="Oswald"/>
              </a:rPr>
              <a:t>247 ÷ 10= </a:t>
            </a:r>
            <a:endParaRPr sz="1700">
              <a:latin typeface="Oswald"/>
              <a:ea typeface="Oswald"/>
              <a:cs typeface="Oswald"/>
              <a:sym typeface="Oswald"/>
            </a:endParaRPr>
          </a:p>
          <a:p>
            <a:pPr marL="457200" lvl="0" indent="-336550" algn="l" rtl="0">
              <a:spcBef>
                <a:spcPts val="0"/>
              </a:spcBef>
              <a:spcAft>
                <a:spcPts val="0"/>
              </a:spcAft>
              <a:buSzPts val="1700"/>
              <a:buFont typeface="Oswald"/>
              <a:buAutoNum type="arabicPeriod"/>
            </a:pPr>
            <a:r>
              <a:rPr lang="en-GB" sz="1700">
                <a:latin typeface="Oswald"/>
                <a:ea typeface="Oswald"/>
                <a:cs typeface="Oswald"/>
                <a:sym typeface="Oswald"/>
              </a:rPr>
              <a:t>683 ÷ 10= </a:t>
            </a:r>
            <a:endParaRPr sz="1700">
              <a:latin typeface="Oswald"/>
              <a:ea typeface="Oswald"/>
              <a:cs typeface="Oswald"/>
              <a:sym typeface="Oswald"/>
            </a:endParaRPr>
          </a:p>
          <a:p>
            <a:pPr marL="457200" lvl="0" indent="-336550" algn="l" rtl="0">
              <a:spcBef>
                <a:spcPts val="0"/>
              </a:spcBef>
              <a:spcAft>
                <a:spcPts val="0"/>
              </a:spcAft>
              <a:buSzPts val="1700"/>
              <a:buFont typeface="Oswald"/>
              <a:buAutoNum type="arabicPeriod"/>
            </a:pPr>
            <a:r>
              <a:rPr lang="en-GB" sz="1700">
                <a:latin typeface="Oswald"/>
                <a:ea typeface="Oswald"/>
                <a:cs typeface="Oswald"/>
                <a:sym typeface="Oswald"/>
              </a:rPr>
              <a:t>833 ÷ 10=</a:t>
            </a:r>
            <a:endParaRPr sz="1700">
              <a:latin typeface="Oswald"/>
              <a:ea typeface="Oswald"/>
              <a:cs typeface="Oswald"/>
              <a:sym typeface="Oswald"/>
            </a:endParaRPr>
          </a:p>
          <a:p>
            <a:pPr marL="457200" lvl="0" indent="-336550" algn="l" rtl="0">
              <a:spcBef>
                <a:spcPts val="0"/>
              </a:spcBef>
              <a:spcAft>
                <a:spcPts val="0"/>
              </a:spcAft>
              <a:buSzPts val="1700"/>
              <a:buFont typeface="Oswald"/>
              <a:buAutoNum type="arabicPeriod"/>
            </a:pPr>
            <a:r>
              <a:rPr lang="en-GB" sz="1700">
                <a:latin typeface="Oswald"/>
                <a:ea typeface="Oswald"/>
                <a:cs typeface="Oswald"/>
                <a:sym typeface="Oswald"/>
              </a:rPr>
              <a:t>47 ÷ 10=</a:t>
            </a:r>
            <a:endParaRPr sz="1700">
              <a:latin typeface="Oswald"/>
              <a:ea typeface="Oswald"/>
              <a:cs typeface="Oswald"/>
              <a:sym typeface="Oswald"/>
            </a:endParaRPr>
          </a:p>
          <a:p>
            <a:pPr marL="457200" lvl="0" indent="-336550" algn="l" rtl="0">
              <a:spcBef>
                <a:spcPts val="0"/>
              </a:spcBef>
              <a:spcAft>
                <a:spcPts val="0"/>
              </a:spcAft>
              <a:buSzPts val="1700"/>
              <a:buFont typeface="Oswald"/>
              <a:buAutoNum type="arabicPeriod"/>
            </a:pPr>
            <a:r>
              <a:rPr lang="en-GB" sz="1700">
                <a:latin typeface="Oswald"/>
                <a:ea typeface="Oswald"/>
                <a:cs typeface="Oswald"/>
                <a:sym typeface="Oswald"/>
              </a:rPr>
              <a:t>20 ÷ 10= </a:t>
            </a:r>
            <a:endParaRPr sz="1700">
              <a:latin typeface="Oswald"/>
              <a:ea typeface="Oswald"/>
              <a:cs typeface="Oswald"/>
              <a:sym typeface="Oswald"/>
            </a:endParaRPr>
          </a:p>
          <a:p>
            <a:pPr marL="0" lvl="0" indent="0" algn="ctr" rtl="0">
              <a:spcBef>
                <a:spcPts val="0"/>
              </a:spcBef>
              <a:spcAft>
                <a:spcPts val="0"/>
              </a:spcAft>
              <a:buNone/>
            </a:pPr>
            <a:endParaRPr sz="1700">
              <a:latin typeface="Oswald"/>
              <a:ea typeface="Oswald"/>
              <a:cs typeface="Oswald"/>
              <a:sym typeface="Oswald"/>
            </a:endParaRPr>
          </a:p>
          <a:p>
            <a:pPr marL="0" lvl="0" indent="0" algn="ctr" rtl="0">
              <a:spcBef>
                <a:spcPts val="0"/>
              </a:spcBef>
              <a:spcAft>
                <a:spcPts val="0"/>
              </a:spcAft>
              <a:buNone/>
            </a:pPr>
            <a:endParaRPr sz="1700">
              <a:latin typeface="Oswald"/>
              <a:ea typeface="Oswald"/>
              <a:cs typeface="Oswald"/>
              <a:sym typeface="Oswald"/>
            </a:endParaRPr>
          </a:p>
          <a:p>
            <a:pPr marL="0" lvl="0" indent="0" algn="ctr" rtl="0">
              <a:spcBef>
                <a:spcPts val="0"/>
              </a:spcBef>
              <a:spcAft>
                <a:spcPts val="0"/>
              </a:spcAft>
              <a:buNone/>
            </a:pPr>
            <a:endParaRPr sz="1700">
              <a:latin typeface="Oswald"/>
              <a:ea typeface="Oswald"/>
              <a:cs typeface="Oswald"/>
              <a:sym typeface="Oswald"/>
            </a:endParaRPr>
          </a:p>
          <a:p>
            <a:pPr marL="0" lvl="0" indent="0" algn="ctr" rtl="0">
              <a:spcBef>
                <a:spcPts val="0"/>
              </a:spcBef>
              <a:spcAft>
                <a:spcPts val="0"/>
              </a:spcAft>
              <a:buNone/>
            </a:pPr>
            <a:endParaRPr sz="1700">
              <a:latin typeface="Oswald"/>
              <a:ea typeface="Oswald"/>
              <a:cs typeface="Oswald"/>
              <a:sym typeface="Oswald"/>
            </a:endParaRPr>
          </a:p>
          <a:p>
            <a:pPr marL="0" lvl="0" indent="0" algn="ctr" rtl="0">
              <a:spcBef>
                <a:spcPts val="0"/>
              </a:spcBef>
              <a:spcAft>
                <a:spcPts val="0"/>
              </a:spcAft>
              <a:buNone/>
            </a:pPr>
            <a:endParaRPr sz="1700">
              <a:latin typeface="Oswald"/>
              <a:ea typeface="Oswald"/>
              <a:cs typeface="Oswald"/>
              <a:sym typeface="Oswald"/>
            </a:endParaRPr>
          </a:p>
          <a:p>
            <a:pPr marL="0" lvl="0" indent="0" algn="ctr" rtl="0">
              <a:spcBef>
                <a:spcPts val="0"/>
              </a:spcBef>
              <a:spcAft>
                <a:spcPts val="0"/>
              </a:spcAft>
              <a:buNone/>
            </a:pPr>
            <a:endParaRPr sz="1700">
              <a:latin typeface="Oswald"/>
              <a:ea typeface="Oswald"/>
              <a:cs typeface="Oswald"/>
              <a:sym typeface="Oswald"/>
            </a:endParaRPr>
          </a:p>
          <a:p>
            <a:pPr marL="0" lvl="0" indent="0" algn="ctr" rtl="0">
              <a:spcBef>
                <a:spcPts val="0"/>
              </a:spcBef>
              <a:spcAft>
                <a:spcPts val="0"/>
              </a:spcAft>
              <a:buNone/>
            </a:pPr>
            <a:endParaRPr sz="1700">
              <a:latin typeface="Oswald"/>
              <a:ea typeface="Oswald"/>
              <a:cs typeface="Oswald"/>
              <a:sym typeface="Oswald"/>
            </a:endParaRPr>
          </a:p>
          <a:p>
            <a:pPr marL="0" lvl="0" indent="0" algn="ctr" rtl="0">
              <a:spcBef>
                <a:spcPts val="0"/>
              </a:spcBef>
              <a:spcAft>
                <a:spcPts val="0"/>
              </a:spcAft>
              <a:buNone/>
            </a:pPr>
            <a:endParaRPr sz="1700">
              <a:latin typeface="Oswald"/>
              <a:ea typeface="Oswald"/>
              <a:cs typeface="Oswald"/>
              <a:sym typeface="Oswald"/>
            </a:endParaRPr>
          </a:p>
        </p:txBody>
      </p:sp>
      <p:sp>
        <p:nvSpPr>
          <p:cNvPr id="110" name="Google Shape;110;p21"/>
          <p:cNvSpPr txBox="1"/>
          <p:nvPr/>
        </p:nvSpPr>
        <p:spPr>
          <a:xfrm>
            <a:off x="386400" y="348450"/>
            <a:ext cx="8371200" cy="676200"/>
          </a:xfrm>
          <a:prstGeom prst="rect">
            <a:avLst/>
          </a:prstGeom>
          <a:solidFill>
            <a:srgbClr val="B7B7B7"/>
          </a:solid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sz="3100" b="1" dirty="0">
                <a:solidFill>
                  <a:srgbClr val="741B47"/>
                </a:solidFill>
                <a:latin typeface="Oswald"/>
                <a:ea typeface="Oswald"/>
                <a:cs typeface="Oswald"/>
                <a:sym typeface="Oswald"/>
              </a:rPr>
              <a:t>WALT: divide by 10 using decimals</a:t>
            </a:r>
            <a:endParaRPr sz="3100" b="1" dirty="0">
              <a:solidFill>
                <a:srgbClr val="741B47"/>
              </a:solidFill>
              <a:latin typeface="Oswald"/>
              <a:ea typeface="Oswald"/>
              <a:cs typeface="Oswald"/>
              <a:sym typeface="Oswald"/>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513</Words>
  <Application>Microsoft Macintosh PowerPoint</Application>
  <PresentationFormat>On-screen Show (16:9)</PresentationFormat>
  <Paragraphs>120</Paragraphs>
  <Slides>11</Slides>
  <Notes>11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Oswald</vt:lpstr>
      <vt:lpstr>Arial</vt:lpstr>
      <vt:lpstr>Simple Light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Skinner, Tate Austin - skita001</cp:lastModifiedBy>
  <cp:revision>3</cp:revision>
  <dcterms:modified xsi:type="dcterms:W3CDTF">2021-02-01T19:12:50Z</dcterms:modified>
</cp:coreProperties>
</file>