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81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4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D07F7-E193-4A4D-94F9-8CDAC475B2A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3CA8E-9073-4BF8-8C07-63203D91F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2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8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1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0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4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7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7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4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A519-4B35-4450-83C1-8DBB9845466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D7BB-3FF4-4927-B876-9247AD2F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8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8600" y="127001"/>
            <a:ext cx="5511800" cy="65658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l-GR" b="1" u="sng" dirty="0" smtClean="0">
                <a:solidFill>
                  <a:srgbClr val="FF0000"/>
                </a:solidFill>
              </a:rPr>
              <a:t>Τα ρούχα</a:t>
            </a:r>
            <a:r>
              <a:rPr lang="en-GB" dirty="0" smtClean="0"/>
              <a:t>    </a:t>
            </a:r>
            <a:r>
              <a:rPr lang="el-GR" dirty="0" smtClean="0"/>
              <a:t>     (</a:t>
            </a:r>
            <a:r>
              <a:rPr lang="en-GB" sz="4000" dirty="0" smtClean="0"/>
              <a:t>the clothes</a:t>
            </a:r>
            <a:r>
              <a:rPr lang="el-GR" sz="4000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4900" dirty="0" smtClean="0">
                <a:solidFill>
                  <a:schemeClr val="accent2">
                    <a:lumMod val="75000"/>
                  </a:schemeClr>
                </a:solidFill>
              </a:rPr>
              <a:t>Τ-α   ρ-ού-χ-α </a:t>
            </a:r>
            <a:r>
              <a:rPr lang="el-GR" sz="4900" dirty="0" smtClean="0"/>
              <a:t/>
            </a:r>
            <a:br>
              <a:rPr lang="el-GR" sz="4900" dirty="0" smtClean="0"/>
            </a:br>
            <a:r>
              <a:rPr lang="el-GR" sz="4900" dirty="0"/>
              <a:t/>
            </a:r>
            <a:br>
              <a:rPr lang="el-GR" sz="4900" dirty="0"/>
            </a:br>
            <a:r>
              <a:rPr lang="el-GR" sz="4900" dirty="0" smtClean="0">
                <a:solidFill>
                  <a:srgbClr val="00B050"/>
                </a:solidFill>
              </a:rPr>
              <a:t>Τα  ρού – χα </a:t>
            </a:r>
            <a:br>
              <a:rPr lang="el-GR" sz="4900" dirty="0" smtClean="0">
                <a:solidFill>
                  <a:srgbClr val="00B050"/>
                </a:solidFill>
              </a:rPr>
            </a:br>
            <a:r>
              <a:rPr lang="el-GR" sz="4900" dirty="0"/>
              <a:t/>
            </a:r>
            <a:br>
              <a:rPr lang="el-GR" sz="4900" dirty="0"/>
            </a:br>
            <a:r>
              <a:rPr lang="el-GR" sz="4900" dirty="0" smtClean="0"/>
              <a:t>Τα ρούχα </a:t>
            </a:r>
            <a:r>
              <a:rPr lang="en-GB" sz="4900" dirty="0" smtClean="0"/>
              <a:t>      </a:t>
            </a:r>
            <a:br>
              <a:rPr lang="en-GB" sz="49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99" y="1836737"/>
            <a:ext cx="4081463" cy="40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14300"/>
            <a:ext cx="11963400" cy="6629400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solidFill>
                  <a:srgbClr val="C00000"/>
                </a:solidFill>
              </a:rPr>
              <a:t>Let’s untangle the clothes words!</a:t>
            </a:r>
            <a:br>
              <a:rPr lang="en-GB" sz="3600" u="sng" dirty="0" smtClean="0">
                <a:solidFill>
                  <a:srgbClr val="C00000"/>
                </a:solidFill>
              </a:rPr>
            </a:br>
            <a:r>
              <a:rPr lang="en-GB" sz="3600" u="sng" dirty="0">
                <a:solidFill>
                  <a:srgbClr val="C00000"/>
                </a:solidFill>
              </a:rPr>
              <a:t/>
            </a:r>
            <a:br>
              <a:rPr lang="en-GB" sz="3600" u="sng" dirty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rgbClr val="FF0000"/>
                </a:solidFill>
              </a:rPr>
              <a:t>1. </a:t>
            </a:r>
            <a:r>
              <a:rPr lang="el-GR" sz="3600" dirty="0" smtClean="0">
                <a:solidFill>
                  <a:srgbClr val="FF0000"/>
                </a:solidFill>
              </a:rPr>
              <a:t>λήστο        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ρούχα   </a:t>
            </a:r>
            <a:r>
              <a:rPr lang="en-GB" sz="3600" dirty="0" smtClean="0">
                <a:solidFill>
                  <a:srgbClr val="0070C0"/>
                </a:solidFill>
              </a:rPr>
              <a:t>A</a:t>
            </a: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sz="3600" dirty="0" smtClean="0">
                <a:solidFill>
                  <a:srgbClr val="7030A0"/>
                </a:solidFill>
              </a:rPr>
              <a:t>(clothes)</a:t>
            </a:r>
            <a:r>
              <a:rPr lang="el-GR" sz="3600" dirty="0" smtClean="0">
                <a:solidFill>
                  <a:srgbClr val="7030A0"/>
                </a:solidFill>
              </a:rPr>
              <a:t/>
            </a:r>
            <a:br>
              <a:rPr lang="el-GR" sz="3600" dirty="0" smtClean="0">
                <a:solidFill>
                  <a:srgbClr val="7030A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2. χορού        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ρούχο</a:t>
            </a:r>
            <a:r>
              <a:rPr lang="en-GB" sz="3600" dirty="0" smtClean="0">
                <a:solidFill>
                  <a:srgbClr val="0070C0"/>
                </a:solidFill>
              </a:rPr>
              <a:t>   B</a:t>
            </a: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sz="3600" dirty="0" smtClean="0">
                <a:solidFill>
                  <a:srgbClr val="7030A0"/>
                </a:solidFill>
              </a:rPr>
              <a:t>(1 clothing)</a:t>
            </a:r>
            <a:r>
              <a:rPr lang="el-GR" sz="3600" dirty="0" smtClean="0">
                <a:solidFill>
                  <a:srgbClr val="7030A0"/>
                </a:solidFill>
              </a:rPr>
              <a:t/>
            </a:r>
            <a:br>
              <a:rPr lang="el-GR" sz="3600" dirty="0" smtClean="0">
                <a:solidFill>
                  <a:srgbClr val="7030A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3. ντεπανιλό        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στολή    </a:t>
            </a:r>
            <a:r>
              <a:rPr lang="en-GB" sz="3600" dirty="0" smtClean="0">
                <a:solidFill>
                  <a:srgbClr val="0070C0"/>
                </a:solidFill>
              </a:rPr>
              <a:t>C</a:t>
            </a: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sz="3600" dirty="0" smtClean="0">
                <a:solidFill>
                  <a:srgbClr val="7030A0"/>
                </a:solidFill>
              </a:rPr>
              <a:t>(uniform)</a:t>
            </a:r>
            <a:r>
              <a:rPr lang="el-GR" sz="3600" dirty="0" smtClean="0">
                <a:solidFill>
                  <a:srgbClr val="FF0000"/>
                </a:solidFill>
              </a:rPr>
              <a:t>                                         </a:t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4. χαρού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παντελόνι  </a:t>
            </a:r>
            <a:r>
              <a:rPr lang="en-GB" sz="3600" dirty="0" smtClean="0">
                <a:solidFill>
                  <a:srgbClr val="0070C0"/>
                </a:solidFill>
              </a:rPr>
              <a:t>D</a:t>
            </a:r>
            <a:r>
              <a:rPr lang="en-GB" sz="3600" dirty="0" smtClean="0">
                <a:solidFill>
                  <a:srgbClr val="FF0000"/>
                </a:solidFill>
              </a:rPr>
              <a:t>  </a:t>
            </a:r>
            <a:r>
              <a:rPr lang="en-GB" sz="3600" dirty="0" smtClean="0">
                <a:solidFill>
                  <a:srgbClr val="7030A0"/>
                </a:solidFill>
              </a:rPr>
              <a:t>(trousers)</a:t>
            </a:r>
            <a:r>
              <a:rPr lang="el-GR" sz="3600" dirty="0" smtClean="0">
                <a:solidFill>
                  <a:srgbClr val="7030A0"/>
                </a:solidFill>
              </a:rPr>
              <a:t/>
            </a:r>
            <a:br>
              <a:rPr lang="el-GR" sz="3600" dirty="0" smtClean="0">
                <a:solidFill>
                  <a:srgbClr val="7030A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5. ρεφόμα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πουκάμισο  </a:t>
            </a:r>
            <a:r>
              <a:rPr lang="en-GB" sz="3600" dirty="0" smtClean="0">
                <a:solidFill>
                  <a:srgbClr val="0070C0"/>
                </a:solidFill>
              </a:rPr>
              <a:t>E</a:t>
            </a: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sz="3600" dirty="0" smtClean="0">
                <a:solidFill>
                  <a:srgbClr val="7030A0"/>
                </a:solidFill>
              </a:rPr>
              <a:t>(shirt)</a:t>
            </a:r>
            <a:r>
              <a:rPr lang="el-GR" sz="3600" dirty="0" smtClean="0">
                <a:solidFill>
                  <a:srgbClr val="7030A0"/>
                </a:solidFill>
              </a:rPr>
              <a:t/>
            </a:r>
            <a:br>
              <a:rPr lang="el-GR" sz="3600" dirty="0" smtClean="0">
                <a:solidFill>
                  <a:srgbClr val="7030A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6. μιπουκάσο 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φόρεμα    </a:t>
            </a:r>
            <a:r>
              <a:rPr lang="en-GB" sz="3600" dirty="0" smtClean="0">
                <a:solidFill>
                  <a:srgbClr val="0070C0"/>
                </a:solidFill>
              </a:rPr>
              <a:t>F</a:t>
            </a:r>
            <a:r>
              <a:rPr lang="en-GB" sz="3600" dirty="0" smtClean="0">
                <a:solidFill>
                  <a:srgbClr val="FF0000"/>
                </a:solidFill>
              </a:rPr>
              <a:t>     </a:t>
            </a:r>
            <a:r>
              <a:rPr lang="en-GB" sz="3600" dirty="0" smtClean="0">
                <a:solidFill>
                  <a:srgbClr val="7030A0"/>
                </a:solidFill>
              </a:rPr>
              <a:t>(dress) 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2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1"/>
            <a:ext cx="11785600" cy="1269999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Τι είναι;  </a:t>
            </a:r>
            <a:r>
              <a:rPr lang="el-GR" dirty="0" smtClean="0"/>
              <a:t>                                            </a:t>
            </a:r>
            <a:r>
              <a:rPr lang="en-GB" dirty="0" smtClean="0"/>
              <a:t>What is it?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396998"/>
            <a:ext cx="2019301" cy="20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3" y="1612898"/>
            <a:ext cx="1667003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70" y="1571154"/>
            <a:ext cx="1743423" cy="16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15" y="4102100"/>
            <a:ext cx="1934153" cy="218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3" y="4102100"/>
            <a:ext cx="1514692" cy="232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370" y="4242332"/>
            <a:ext cx="1724848" cy="190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Το φόρεμα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Η στολή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Τα ρούχα 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Το παντελόνι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5. Το ρούχο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6. Το πουκάμισο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0838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14301"/>
            <a:ext cx="11899900" cy="937259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T</a:t>
            </a:r>
            <a:r>
              <a:rPr lang="el-GR" dirty="0" smtClean="0">
                <a:solidFill>
                  <a:srgbClr val="7030A0"/>
                </a:solidFill>
              </a:rPr>
              <a:t>ι είναι; </a:t>
            </a:r>
            <a:r>
              <a:rPr lang="el-GR" dirty="0" smtClean="0"/>
              <a:t>                                     </a:t>
            </a:r>
            <a:r>
              <a:rPr lang="en-GB" dirty="0" smtClean="0"/>
              <a:t>What is it?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13" y="1398093"/>
            <a:ext cx="4084674" cy="4084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Το φόρεμα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Η στολή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Τα ρούχα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Το παντελόνι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5. Το ρούχο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6. Το πουκάμισο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1216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731"/>
            <a:ext cx="10515600" cy="1097279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</a:t>
            </a:r>
            <a:r>
              <a:rPr lang="el-GR" dirty="0">
                <a:solidFill>
                  <a:srgbClr val="7030A0"/>
                </a:solidFill>
              </a:rPr>
              <a:t>ι είναι; </a:t>
            </a:r>
            <a:r>
              <a:rPr lang="el-GR" dirty="0">
                <a:solidFill>
                  <a:prstClr val="black"/>
                </a:solidFill>
              </a:rPr>
              <a:t>                                     </a:t>
            </a:r>
            <a:r>
              <a:rPr lang="en-GB" dirty="0">
                <a:solidFill>
                  <a:prstClr val="black"/>
                </a:solidFill>
              </a:rPr>
              <a:t>What is it?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71" y="1793284"/>
            <a:ext cx="3963024" cy="3773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Το φόρεμα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Η στολή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Τα ρούχα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Το παντελόνι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5. Το ρούχο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6. Το πουκάμισο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1052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55065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</a:t>
            </a:r>
            <a:r>
              <a:rPr lang="el-GR" dirty="0">
                <a:solidFill>
                  <a:srgbClr val="7030A0"/>
                </a:solidFill>
              </a:rPr>
              <a:t>ι είναι; </a:t>
            </a:r>
            <a:r>
              <a:rPr lang="el-GR" dirty="0">
                <a:solidFill>
                  <a:prstClr val="black"/>
                </a:solidFill>
              </a:rPr>
              <a:t>                                     </a:t>
            </a:r>
            <a:r>
              <a:rPr lang="en-GB" dirty="0">
                <a:solidFill>
                  <a:prstClr val="black"/>
                </a:solidFill>
              </a:rPr>
              <a:t>What is it?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918" t="5632" r="19067" b="4746"/>
          <a:stretch/>
        </p:blipFill>
        <p:spPr>
          <a:xfrm>
            <a:off x="838200" y="1690688"/>
            <a:ext cx="4254500" cy="407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Το φόρεμα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Η στολή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Τα ρούχα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Το παντελόνι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5. Το ρούχο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6. Το πουκάμισο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9562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871"/>
            <a:ext cx="10515600" cy="113157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</a:t>
            </a:r>
            <a:r>
              <a:rPr lang="el-GR" dirty="0">
                <a:solidFill>
                  <a:srgbClr val="7030A0"/>
                </a:solidFill>
              </a:rPr>
              <a:t>ι είναι; </a:t>
            </a:r>
            <a:r>
              <a:rPr lang="el-GR" dirty="0">
                <a:solidFill>
                  <a:prstClr val="black"/>
                </a:solidFill>
              </a:rPr>
              <a:t>                                     </a:t>
            </a:r>
            <a:r>
              <a:rPr lang="en-GB" dirty="0">
                <a:solidFill>
                  <a:prstClr val="black"/>
                </a:solidFill>
              </a:rPr>
              <a:t>What is it?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9" y="1773237"/>
            <a:ext cx="3619501" cy="4094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Το φόρεμα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Η στολή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Τα ρούχα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Το παντελόνι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5. Το ρούχο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6. Το πουκάμισο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74444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125731"/>
            <a:ext cx="10737850" cy="1074419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</a:t>
            </a:r>
            <a:r>
              <a:rPr lang="el-GR" dirty="0">
                <a:solidFill>
                  <a:srgbClr val="7030A0"/>
                </a:solidFill>
              </a:rPr>
              <a:t>ι είναι; </a:t>
            </a:r>
            <a:r>
              <a:rPr lang="el-GR" dirty="0">
                <a:solidFill>
                  <a:prstClr val="black"/>
                </a:solidFill>
              </a:rPr>
              <a:t>                                     </a:t>
            </a:r>
            <a:r>
              <a:rPr lang="en-GB" dirty="0">
                <a:solidFill>
                  <a:prstClr val="black"/>
                </a:solidFill>
              </a:rPr>
              <a:t>What is it?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878" t="4704" r="26455" b="3502"/>
          <a:stretch/>
        </p:blipFill>
        <p:spPr>
          <a:xfrm>
            <a:off x="3943350" y="1682307"/>
            <a:ext cx="2501900" cy="383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902" t="13143" r="24931" b="21516"/>
          <a:stretch/>
        </p:blipFill>
        <p:spPr>
          <a:xfrm>
            <a:off x="615950" y="1682307"/>
            <a:ext cx="2870200" cy="3923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Το φόρεμα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Η στολή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Τα ρούχα 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Το παντελόνι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5. Το ρούχο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6. Το πουκάμισο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0759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365"/>
            <a:ext cx="10515600" cy="122755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</a:t>
            </a:r>
            <a:r>
              <a:rPr lang="el-GR" dirty="0">
                <a:solidFill>
                  <a:srgbClr val="7030A0"/>
                </a:solidFill>
              </a:rPr>
              <a:t>ι είναι; </a:t>
            </a:r>
            <a:r>
              <a:rPr lang="el-GR" dirty="0">
                <a:solidFill>
                  <a:prstClr val="black"/>
                </a:solidFill>
              </a:rPr>
              <a:t>                                     </a:t>
            </a:r>
            <a:r>
              <a:rPr lang="en-GB" dirty="0">
                <a:solidFill>
                  <a:prstClr val="black"/>
                </a:solidFill>
              </a:rPr>
              <a:t>What is it?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10" r="6537" b="9770"/>
          <a:stretch/>
        </p:blipFill>
        <p:spPr>
          <a:xfrm>
            <a:off x="1276350" y="2400299"/>
            <a:ext cx="3021330" cy="3344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1. </a:t>
            </a:r>
            <a:r>
              <a:rPr lang="el-GR" sz="3200" b="1" dirty="0" smtClean="0"/>
              <a:t>Το φόρεμα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Η στολή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Τα ρούχα 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Το παντελόνι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5. Το ρούχο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6. Το πουκάμισο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9275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1"/>
            <a:ext cx="11785600" cy="126999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</a:t>
            </a:r>
            <a:r>
              <a:rPr lang="el-GR" dirty="0" smtClean="0">
                <a:solidFill>
                  <a:srgbClr val="FF0000"/>
                </a:solidFill>
              </a:rPr>
              <a:t>Τι λείπει;  </a:t>
            </a:r>
            <a:r>
              <a:rPr lang="el-GR" dirty="0" smtClean="0"/>
              <a:t>                                  </a:t>
            </a:r>
            <a:r>
              <a:rPr lang="en-GB" dirty="0" smtClean="0"/>
              <a:t>What is missing?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95" y="1654642"/>
            <a:ext cx="1667003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490" y="1652518"/>
            <a:ext cx="1743423" cy="16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5" y="4102100"/>
            <a:ext cx="1934153" cy="218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23" y="4102100"/>
            <a:ext cx="1514692" cy="232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641" y="4150636"/>
            <a:ext cx="1724848" cy="190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φόρεμα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Η στολή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Τα ρούχα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Το παντελόνι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Το ρούχο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Το πουκάμισο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86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1"/>
            <a:ext cx="11785600" cy="126999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</a:t>
            </a:r>
            <a:r>
              <a:rPr lang="el-GR" dirty="0" smtClean="0">
                <a:solidFill>
                  <a:srgbClr val="FF0000"/>
                </a:solidFill>
              </a:rPr>
              <a:t>Τι </a:t>
            </a:r>
            <a:r>
              <a:rPr lang="el-GR" dirty="0">
                <a:solidFill>
                  <a:srgbClr val="FF0000"/>
                </a:solidFill>
              </a:rPr>
              <a:t>λείπει;  </a:t>
            </a:r>
            <a:r>
              <a:rPr lang="el-GR" dirty="0">
                <a:solidFill>
                  <a:prstClr val="black"/>
                </a:solidFill>
              </a:rPr>
              <a:t>                                  </a:t>
            </a:r>
            <a:r>
              <a:rPr lang="en-GB" dirty="0">
                <a:solidFill>
                  <a:prstClr val="black"/>
                </a:solidFill>
              </a:rPr>
              <a:t>What is missing</a:t>
            </a:r>
            <a:r>
              <a:rPr lang="en-GB" dirty="0" smtClean="0">
                <a:solidFill>
                  <a:prstClr val="black"/>
                </a:solidFill>
              </a:rPr>
              <a:t>?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396998"/>
            <a:ext cx="2019301" cy="20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3" y="1612898"/>
            <a:ext cx="1667003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70" y="1571154"/>
            <a:ext cx="1743423" cy="16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15" y="4102100"/>
            <a:ext cx="1934153" cy="218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3" y="4102100"/>
            <a:ext cx="1514692" cy="2323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φόρεμα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Η στολή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Τα ρούχα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Το παντελόνι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Το ρούχο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Το πουκάμισο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78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011" y="101601"/>
            <a:ext cx="7106195" cy="6651896"/>
          </a:xfrm>
        </p:spPr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Το ρούχο</a:t>
            </a:r>
            <a:r>
              <a:rPr lang="el-GR" dirty="0" smtClean="0"/>
              <a:t>     </a:t>
            </a:r>
            <a:r>
              <a:rPr lang="el-GR" sz="3600" dirty="0" smtClean="0"/>
              <a:t>(</a:t>
            </a:r>
            <a:r>
              <a:rPr lang="en-GB" sz="3600" dirty="0" smtClean="0"/>
              <a:t>The piece of clothing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Τ-ο   ρ-ού-χ-ο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Το  ρού – χο 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Το ρούχο </a:t>
            </a:r>
            <a:r>
              <a:rPr lang="el-GR" dirty="0"/>
              <a:t/>
            </a:r>
            <a:br>
              <a:rPr lang="el-GR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1" y="1758994"/>
            <a:ext cx="3963024" cy="37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5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1"/>
            <a:ext cx="11785600" cy="126999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 </a:t>
            </a:r>
            <a:r>
              <a:rPr lang="el-GR" dirty="0" smtClean="0">
                <a:solidFill>
                  <a:srgbClr val="FF0000"/>
                </a:solidFill>
              </a:rPr>
              <a:t>Τι </a:t>
            </a:r>
            <a:r>
              <a:rPr lang="el-GR" dirty="0">
                <a:solidFill>
                  <a:srgbClr val="FF0000"/>
                </a:solidFill>
              </a:rPr>
              <a:t>λείπει;  </a:t>
            </a:r>
            <a:r>
              <a:rPr lang="el-GR" dirty="0">
                <a:solidFill>
                  <a:prstClr val="black"/>
                </a:solidFill>
              </a:rPr>
              <a:t>                                  </a:t>
            </a:r>
            <a:r>
              <a:rPr lang="en-GB" dirty="0">
                <a:solidFill>
                  <a:prstClr val="black"/>
                </a:solidFill>
              </a:rPr>
              <a:t>What is missing?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396998"/>
            <a:ext cx="2019301" cy="20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3" y="1612898"/>
            <a:ext cx="1667003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70" y="1571154"/>
            <a:ext cx="1743423" cy="1670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23" y="4102100"/>
            <a:ext cx="1514692" cy="232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370" y="4242332"/>
            <a:ext cx="1724848" cy="190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φόρεμα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Η στολή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Τα ρούχα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Το παντελόνι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Το ρούχο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Το πουκάμισο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0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1"/>
            <a:ext cx="11785600" cy="126999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</a:t>
            </a:r>
            <a:r>
              <a:rPr lang="el-GR" dirty="0" smtClean="0">
                <a:solidFill>
                  <a:srgbClr val="FF0000"/>
                </a:solidFill>
              </a:rPr>
              <a:t>Τι </a:t>
            </a:r>
            <a:r>
              <a:rPr lang="el-GR" dirty="0">
                <a:solidFill>
                  <a:srgbClr val="FF0000"/>
                </a:solidFill>
              </a:rPr>
              <a:t>λείπει;  </a:t>
            </a:r>
            <a:r>
              <a:rPr lang="el-GR" dirty="0">
                <a:solidFill>
                  <a:prstClr val="black"/>
                </a:solidFill>
              </a:rPr>
              <a:t>                                  </a:t>
            </a:r>
            <a:r>
              <a:rPr lang="en-GB" dirty="0">
                <a:solidFill>
                  <a:prstClr val="black"/>
                </a:solidFill>
              </a:rPr>
              <a:t>What is missing?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396998"/>
            <a:ext cx="2019301" cy="2019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70" y="1571154"/>
            <a:ext cx="1743423" cy="16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5" y="4102100"/>
            <a:ext cx="1934153" cy="218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23" y="4102100"/>
            <a:ext cx="1514692" cy="232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370" y="4242332"/>
            <a:ext cx="1724848" cy="190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φόρεμα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Η στολή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Τα ρούχα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Το παντελόνι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Το ρούχο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Το πουκάμισο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44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1"/>
            <a:ext cx="11785600" cy="126999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</a:t>
            </a:r>
            <a:r>
              <a:rPr lang="el-GR" dirty="0" smtClean="0">
                <a:solidFill>
                  <a:srgbClr val="FF0000"/>
                </a:solidFill>
              </a:rPr>
              <a:t>Τι </a:t>
            </a:r>
            <a:r>
              <a:rPr lang="el-GR" dirty="0">
                <a:solidFill>
                  <a:srgbClr val="FF0000"/>
                </a:solidFill>
              </a:rPr>
              <a:t>λείπει;  </a:t>
            </a:r>
            <a:r>
              <a:rPr lang="el-GR" dirty="0">
                <a:solidFill>
                  <a:prstClr val="black"/>
                </a:solidFill>
              </a:rPr>
              <a:t>                                  </a:t>
            </a:r>
            <a:r>
              <a:rPr lang="en-GB" dirty="0">
                <a:solidFill>
                  <a:prstClr val="black"/>
                </a:solidFill>
              </a:rPr>
              <a:t>What is missing?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396998"/>
            <a:ext cx="2019301" cy="20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3" y="1612898"/>
            <a:ext cx="1667003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5" y="4102100"/>
            <a:ext cx="1934153" cy="218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23" y="4102100"/>
            <a:ext cx="1514692" cy="232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370" y="4242332"/>
            <a:ext cx="1724848" cy="190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φόρεμα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Η στολή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Τα ρούχα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Το παντελόνι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Το ρούχο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Το πουκάμισο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58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1"/>
            <a:ext cx="11785600" cy="126999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</a:t>
            </a:r>
            <a:r>
              <a:rPr lang="el-GR" dirty="0" smtClean="0">
                <a:solidFill>
                  <a:srgbClr val="FF0000"/>
                </a:solidFill>
              </a:rPr>
              <a:t>Τι </a:t>
            </a:r>
            <a:r>
              <a:rPr lang="el-GR" dirty="0">
                <a:solidFill>
                  <a:srgbClr val="FF0000"/>
                </a:solidFill>
              </a:rPr>
              <a:t>λείπει;  </a:t>
            </a:r>
            <a:r>
              <a:rPr lang="el-GR" dirty="0">
                <a:solidFill>
                  <a:prstClr val="black"/>
                </a:solidFill>
              </a:rPr>
              <a:t>                                  </a:t>
            </a:r>
            <a:r>
              <a:rPr lang="en-GB" dirty="0">
                <a:solidFill>
                  <a:prstClr val="black"/>
                </a:solidFill>
              </a:rPr>
              <a:t>What is missing?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396998"/>
            <a:ext cx="2019301" cy="20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3" y="1612898"/>
            <a:ext cx="1667003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70" y="1571154"/>
            <a:ext cx="1743423" cy="16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15" y="4102100"/>
            <a:ext cx="1934153" cy="218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370" y="4242332"/>
            <a:ext cx="1724848" cy="190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1717890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φόρεμα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0" y="2384773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Η στολή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0" y="31544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Τα ρούχα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91743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Το παντελόνι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00" y="4687063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Το ρούχο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0" y="545009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Το πουκάμισο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2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69800" cy="67056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Ένα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FF0000"/>
                </a:solidFill>
              </a:rPr>
              <a:t>ο</a:t>
            </a:r>
            <a:r>
              <a:rPr lang="el-GR" sz="4000" dirty="0" smtClean="0"/>
              <a:t> – </a:t>
            </a:r>
            <a:r>
              <a:rPr lang="el-GR" sz="4000" b="1" dirty="0" smtClean="0">
                <a:solidFill>
                  <a:srgbClr val="C00000"/>
                </a:solidFill>
              </a:rPr>
              <a:t>δύο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>
                <a:solidFill>
                  <a:srgbClr val="0070C0"/>
                </a:solidFill>
              </a:rPr>
              <a:t> </a:t>
            </a:r>
            <a:r>
              <a:rPr lang="el-GR" sz="4000" dirty="0" smtClean="0"/>
              <a:t>– </a:t>
            </a:r>
            <a:r>
              <a:rPr lang="el-GR" sz="4000" b="1" dirty="0" smtClean="0">
                <a:solidFill>
                  <a:srgbClr val="FFC000"/>
                </a:solidFill>
              </a:rPr>
              <a:t>τρία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>
                <a:solidFill>
                  <a:srgbClr val="0070C0"/>
                </a:solidFill>
              </a:rPr>
              <a:t> </a:t>
            </a:r>
            <a:r>
              <a:rPr lang="el-GR" sz="4000" dirty="0" smtClean="0"/>
              <a:t>– </a:t>
            </a:r>
            <a:r>
              <a:rPr lang="el-GR" sz="4000" b="1" dirty="0" smtClean="0">
                <a:solidFill>
                  <a:srgbClr val="FFFF00"/>
                </a:solidFill>
              </a:rPr>
              <a:t>τέσσερα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/>
              <a:t> – </a:t>
            </a:r>
            <a:br>
              <a:rPr lang="el-GR" sz="4000" dirty="0" smtClean="0"/>
            </a:br>
            <a:r>
              <a:rPr lang="en-GB" sz="4000" dirty="0" smtClean="0"/>
              <a:t>    1                      2                       3                           4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b="1" dirty="0" smtClean="0">
                <a:solidFill>
                  <a:srgbClr val="92D050"/>
                </a:solidFill>
              </a:rPr>
              <a:t>πέντε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>
                <a:solidFill>
                  <a:srgbClr val="0070C0"/>
                </a:solidFill>
              </a:rPr>
              <a:t> </a:t>
            </a:r>
            <a:r>
              <a:rPr lang="el-GR" sz="4000" dirty="0" smtClean="0"/>
              <a:t>– </a:t>
            </a:r>
            <a:r>
              <a:rPr lang="el-GR" sz="4000" b="1" dirty="0" smtClean="0">
                <a:solidFill>
                  <a:srgbClr val="00B050"/>
                </a:solidFill>
              </a:rPr>
              <a:t>έξι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n-GB" sz="4000" dirty="0"/>
              <a:t> </a:t>
            </a:r>
            <a:r>
              <a:rPr lang="el-GR" sz="4000" dirty="0" smtClean="0"/>
              <a:t>– </a:t>
            </a:r>
            <a:r>
              <a:rPr lang="el-GR" sz="4000" b="1" dirty="0" smtClean="0">
                <a:solidFill>
                  <a:srgbClr val="00B0F0"/>
                </a:solidFill>
              </a:rPr>
              <a:t>εφτά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>
                <a:solidFill>
                  <a:srgbClr val="0070C0"/>
                </a:solidFill>
              </a:rPr>
              <a:t> </a:t>
            </a:r>
            <a:r>
              <a:rPr lang="el-GR" sz="4000" dirty="0" smtClean="0"/>
              <a:t>– </a:t>
            </a:r>
            <a:r>
              <a:rPr lang="el-GR" sz="4000" b="1" dirty="0" smtClean="0">
                <a:solidFill>
                  <a:srgbClr val="0070C0"/>
                </a:solidFill>
              </a:rPr>
              <a:t>οκτώ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/>
              <a:t> – </a:t>
            </a:r>
            <a:br>
              <a:rPr lang="el-GR" sz="4000" dirty="0" smtClean="0"/>
            </a:br>
            <a:r>
              <a:rPr lang="en-GB" sz="4000" dirty="0" smtClean="0"/>
              <a:t>        5                        6                     7                     8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b="1" dirty="0" smtClean="0">
                <a:solidFill>
                  <a:srgbClr val="002060"/>
                </a:solidFill>
              </a:rPr>
              <a:t>εννιά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/>
              <a:t> – </a:t>
            </a:r>
            <a:r>
              <a:rPr lang="el-GR" sz="4000" b="1" dirty="0" smtClean="0">
                <a:solidFill>
                  <a:srgbClr val="7030A0"/>
                </a:solidFill>
              </a:rPr>
              <a:t>δέκα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/>
              <a:t> – </a:t>
            </a:r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</a:rPr>
              <a:t>έντεκα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l-GR" sz="4000" dirty="0" smtClean="0"/>
              <a:t> – </a:t>
            </a: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δώδεκα</a:t>
            </a:r>
            <a:r>
              <a:rPr lang="el-GR" sz="4000" dirty="0" smtClean="0"/>
              <a:t> ρούχ</a:t>
            </a:r>
            <a:r>
              <a:rPr lang="el-GR" sz="4000" u="sng" dirty="0" smtClean="0">
                <a:solidFill>
                  <a:srgbClr val="0070C0"/>
                </a:solidFill>
              </a:rPr>
              <a:t>α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          9                    10                      11                            12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7651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100" y="114300"/>
            <a:ext cx="5892799" cy="6613071"/>
          </a:xfrm>
        </p:spPr>
        <p:txBody>
          <a:bodyPr/>
          <a:lstStyle/>
          <a:p>
            <a:r>
              <a:rPr lang="el-GR" u="sng" dirty="0" smtClean="0">
                <a:solidFill>
                  <a:srgbClr val="FF0000"/>
                </a:solidFill>
              </a:rPr>
              <a:t>Η στολή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        </a:t>
            </a:r>
            <a:r>
              <a:rPr lang="el-GR" sz="3600" dirty="0" smtClean="0"/>
              <a:t>(</a:t>
            </a:r>
            <a:r>
              <a:rPr lang="en-GB" sz="3600" dirty="0" smtClean="0"/>
              <a:t>The uniform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Η  σ-τ-ο-λ-ή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Η  στο – λή 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Η στολή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918" t="5632" r="19067" b="4746"/>
          <a:stretch/>
        </p:blipFill>
        <p:spPr>
          <a:xfrm>
            <a:off x="467904" y="1382485"/>
            <a:ext cx="4254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01600"/>
            <a:ext cx="6477000" cy="6667500"/>
          </a:xfrm>
        </p:spPr>
        <p:txBody>
          <a:bodyPr/>
          <a:lstStyle/>
          <a:p>
            <a:r>
              <a:rPr lang="el-GR" u="sng" dirty="0" smtClean="0">
                <a:solidFill>
                  <a:srgbClr val="FF0000"/>
                </a:solidFill>
              </a:rPr>
              <a:t>Το παντελόνι  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n-GB" dirty="0" smtClean="0"/>
              <a:t>  </a:t>
            </a:r>
            <a:r>
              <a:rPr lang="el-GR" sz="3600" dirty="0" smtClean="0"/>
              <a:t>(</a:t>
            </a:r>
            <a:r>
              <a:rPr lang="en-GB" sz="3600" dirty="0" smtClean="0"/>
              <a:t>The trousers</a:t>
            </a:r>
            <a:r>
              <a:rPr lang="el-GR" sz="3600" dirty="0" smtClean="0"/>
              <a:t>)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Τ-ο-  π-α-ν-τ-ε-λ-ό-ν-ι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Το  παν – τε – λό – νι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>
                <a:solidFill>
                  <a:srgbClr val="00B050"/>
                </a:solidFill>
              </a:rPr>
              <a:t/>
            </a:r>
            <a:br>
              <a:rPr lang="el-GR" dirty="0">
                <a:solidFill>
                  <a:srgbClr val="00B050"/>
                </a:solidFill>
              </a:rPr>
            </a:br>
            <a:r>
              <a:rPr lang="el-GR" dirty="0" smtClean="0"/>
              <a:t>Το παντελόνι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9" y="1773237"/>
            <a:ext cx="3619501" cy="40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5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100" y="88901"/>
            <a:ext cx="5791200" cy="6642099"/>
          </a:xfrm>
        </p:spPr>
        <p:txBody>
          <a:bodyPr/>
          <a:lstStyle/>
          <a:p>
            <a:r>
              <a:rPr lang="el-GR" u="sng" dirty="0" smtClean="0">
                <a:solidFill>
                  <a:srgbClr val="FF0000"/>
                </a:solidFill>
              </a:rPr>
              <a:t>Το φόρεμα </a:t>
            </a:r>
            <a:r>
              <a:rPr lang="el-GR" u="sng" dirty="0" smtClean="0"/>
              <a:t> </a:t>
            </a:r>
            <a:r>
              <a:rPr lang="el-GR" dirty="0" smtClean="0"/>
              <a:t>       </a:t>
            </a:r>
            <a:r>
              <a:rPr lang="en-GB" dirty="0" smtClean="0"/>
              <a:t>           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3600" dirty="0" smtClean="0"/>
              <a:t>(</a:t>
            </a:r>
            <a:r>
              <a:rPr lang="en-GB" sz="3600" dirty="0" smtClean="0"/>
              <a:t>the dress / the pinafore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Τ-ο    φ-ό-ρ-ε-μ-α</a:t>
            </a:r>
            <a:b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</a:rPr>
              <a:t>Το  φό – ρε – μα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Το φόρεμα   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02" t="13143" r="24931" b="21516"/>
          <a:stretch/>
        </p:blipFill>
        <p:spPr>
          <a:xfrm>
            <a:off x="101600" y="1682307"/>
            <a:ext cx="2870200" cy="3923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878" t="4704" r="26455" b="3502"/>
          <a:stretch/>
        </p:blipFill>
        <p:spPr>
          <a:xfrm>
            <a:off x="2971800" y="1726314"/>
            <a:ext cx="25019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0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39700"/>
            <a:ext cx="5918200" cy="6561402"/>
          </a:xfrm>
        </p:spPr>
        <p:txBody>
          <a:bodyPr/>
          <a:lstStyle/>
          <a:p>
            <a:r>
              <a:rPr lang="el-GR" u="sng" dirty="0" smtClean="0">
                <a:solidFill>
                  <a:srgbClr val="FF0000"/>
                </a:solidFill>
              </a:rPr>
              <a:t>Το πουκάμισο </a:t>
            </a:r>
            <a:r>
              <a:rPr lang="el-GR" dirty="0" smtClean="0"/>
              <a:t>– </a:t>
            </a:r>
            <a:r>
              <a:rPr lang="el-GR" sz="3600" dirty="0" smtClean="0"/>
              <a:t>(</a:t>
            </a:r>
            <a:r>
              <a:rPr lang="en-GB" sz="3600" dirty="0" smtClean="0"/>
              <a:t>the shirt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Τ-ο   π-</a:t>
            </a:r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</a:rPr>
              <a:t>ου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-κ-ά-μ-ι-σ-ο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dirty="0" smtClean="0">
                <a:solidFill>
                  <a:srgbClr val="00B050"/>
                </a:solidFill>
              </a:rPr>
              <a:t>Το  που – κά – μι – σο </a:t>
            </a:r>
            <a:r>
              <a:rPr lang="el-GR" sz="3600" dirty="0" smtClean="0">
                <a:solidFill>
                  <a:srgbClr val="00B050"/>
                </a:solidFill>
              </a:rPr>
              <a:t/>
            </a:r>
            <a:br>
              <a:rPr lang="el-GR" sz="3600" dirty="0" smtClean="0">
                <a:solidFill>
                  <a:srgbClr val="00B050"/>
                </a:solidFill>
              </a:rPr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dirty="0" smtClean="0"/>
              <a:t>Το πουκάμισο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28" r="3188" b="5239"/>
          <a:stretch/>
        </p:blipFill>
        <p:spPr>
          <a:xfrm>
            <a:off x="435758" y="546100"/>
            <a:ext cx="2917041" cy="2979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10" r="6537" b="9770"/>
          <a:stretch/>
        </p:blipFill>
        <p:spPr>
          <a:xfrm>
            <a:off x="2476500" y="3771899"/>
            <a:ext cx="2646412" cy="2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150312"/>
            <a:ext cx="11799518" cy="6601217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solidFill>
                  <a:srgbClr val="7030A0"/>
                </a:solidFill>
              </a:rPr>
              <a:t>Let’s find what the words mean! </a:t>
            </a:r>
            <a:br>
              <a:rPr lang="en-GB" sz="3600" u="sng" dirty="0" smtClean="0">
                <a:solidFill>
                  <a:srgbClr val="7030A0"/>
                </a:solidFill>
              </a:rPr>
            </a:br>
            <a:r>
              <a:rPr lang="en-GB" sz="3600" u="sng" dirty="0">
                <a:solidFill>
                  <a:srgbClr val="7030A0"/>
                </a:solidFill>
              </a:rPr>
              <a:t/>
            </a:r>
            <a:br>
              <a:rPr lang="en-GB" sz="3600" u="sng" dirty="0">
                <a:solidFill>
                  <a:srgbClr val="7030A0"/>
                </a:solidFill>
              </a:rPr>
            </a:br>
            <a:r>
              <a:rPr lang="en-GB" sz="3600" dirty="0" smtClean="0">
                <a:solidFill>
                  <a:srgbClr val="FF0000"/>
                </a:solidFill>
              </a:rPr>
              <a:t>1. </a:t>
            </a:r>
            <a:r>
              <a:rPr lang="el-GR" sz="3600" dirty="0" smtClean="0">
                <a:solidFill>
                  <a:srgbClr val="FF0000"/>
                </a:solidFill>
              </a:rPr>
              <a:t>τα ρούχα =                              </a:t>
            </a:r>
            <a:r>
              <a:rPr lang="en-GB" sz="3600" dirty="0" smtClean="0">
                <a:solidFill>
                  <a:srgbClr val="00B0F0"/>
                </a:solidFill>
              </a:rPr>
              <a:t>the trousers   A</a:t>
            </a:r>
            <a:r>
              <a:rPr lang="el-GR" sz="3600" dirty="0" smtClean="0">
                <a:solidFill>
                  <a:srgbClr val="00B0F0"/>
                </a:solidFill>
              </a:rPr>
              <a:t/>
            </a:r>
            <a:br>
              <a:rPr lang="el-GR" sz="3600" dirty="0" smtClean="0">
                <a:solidFill>
                  <a:srgbClr val="00B0F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2. το ρούχο = 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       </a:t>
            </a:r>
            <a:r>
              <a:rPr lang="en-GB" sz="3600" dirty="0" smtClean="0">
                <a:solidFill>
                  <a:srgbClr val="00B0F0"/>
                </a:solidFill>
              </a:rPr>
              <a:t>the uniform    B</a:t>
            </a:r>
            <a:r>
              <a:rPr lang="el-GR" sz="3600" dirty="0" smtClean="0">
                <a:solidFill>
                  <a:srgbClr val="00B0F0"/>
                </a:solidFill>
              </a:rPr>
              <a:t/>
            </a:r>
            <a:br>
              <a:rPr lang="el-GR" sz="3600" dirty="0" smtClean="0">
                <a:solidFill>
                  <a:srgbClr val="00B0F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3. η στολή = 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         </a:t>
            </a:r>
            <a:r>
              <a:rPr lang="en-GB" sz="3600" dirty="0" smtClean="0">
                <a:solidFill>
                  <a:srgbClr val="00B0F0"/>
                </a:solidFill>
              </a:rPr>
              <a:t>the clothes      C</a:t>
            </a:r>
            <a:r>
              <a:rPr lang="el-GR" sz="3600" dirty="0" smtClean="0">
                <a:solidFill>
                  <a:srgbClr val="00B0F0"/>
                </a:solidFill>
              </a:rPr>
              <a:t/>
            </a:r>
            <a:br>
              <a:rPr lang="el-GR" sz="3600" dirty="0" smtClean="0">
                <a:solidFill>
                  <a:srgbClr val="00B0F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4. το παντελόνι = 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</a:t>
            </a:r>
            <a:r>
              <a:rPr lang="en-GB" sz="3600" dirty="0" smtClean="0">
                <a:solidFill>
                  <a:srgbClr val="00B0F0"/>
                </a:solidFill>
              </a:rPr>
              <a:t>the 1 clothing  D</a:t>
            </a:r>
            <a:r>
              <a:rPr lang="el-GR" sz="3600" dirty="0" smtClean="0">
                <a:solidFill>
                  <a:srgbClr val="00B0F0"/>
                </a:solidFill>
              </a:rPr>
              <a:t/>
            </a:r>
            <a:br>
              <a:rPr lang="el-GR" sz="3600" dirty="0" smtClean="0">
                <a:solidFill>
                  <a:srgbClr val="00B0F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5. το φόρεμα = </a:t>
            </a:r>
            <a:r>
              <a:rPr lang="en-GB" sz="3600" dirty="0" smtClean="0">
                <a:solidFill>
                  <a:srgbClr val="FF0000"/>
                </a:solidFill>
              </a:rPr>
              <a:t>                          </a:t>
            </a:r>
            <a:r>
              <a:rPr lang="en-GB" sz="3600" dirty="0" smtClean="0">
                <a:solidFill>
                  <a:srgbClr val="00B0F0"/>
                </a:solidFill>
              </a:rPr>
              <a:t>the shirt           E </a:t>
            </a:r>
            <a:r>
              <a:rPr lang="el-GR" sz="3600" dirty="0" smtClean="0">
                <a:solidFill>
                  <a:srgbClr val="00B0F0"/>
                </a:solidFill>
              </a:rPr>
              <a:t/>
            </a:r>
            <a:br>
              <a:rPr lang="el-GR" sz="3600" dirty="0" smtClean="0">
                <a:solidFill>
                  <a:srgbClr val="00B0F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6. το πουκάμισο = </a:t>
            </a:r>
            <a:r>
              <a:rPr lang="en-GB" sz="3600" dirty="0" smtClean="0">
                <a:solidFill>
                  <a:srgbClr val="FF0000"/>
                </a:solidFill>
              </a:rPr>
              <a:t>                    </a:t>
            </a:r>
            <a:r>
              <a:rPr lang="en-GB" sz="3600" dirty="0" smtClean="0">
                <a:solidFill>
                  <a:srgbClr val="00B0F0"/>
                </a:solidFill>
              </a:rPr>
              <a:t>the dress/pinafore   F</a:t>
            </a:r>
            <a:endParaRPr lang="en-GB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7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9700"/>
            <a:ext cx="11938000" cy="6591300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solidFill>
                  <a:srgbClr val="FF0000"/>
                </a:solidFill>
              </a:rPr>
              <a:t>Let’s find the other half!</a:t>
            </a:r>
            <a:br>
              <a:rPr lang="en-GB" sz="3600" u="sng" dirty="0" smtClean="0">
                <a:solidFill>
                  <a:srgbClr val="FF0000"/>
                </a:solidFill>
              </a:rPr>
            </a:br>
            <a:r>
              <a:rPr lang="en-GB" sz="3600" u="sng" dirty="0">
                <a:solidFill>
                  <a:srgbClr val="FF0000"/>
                </a:solidFill>
              </a:rPr>
              <a:t/>
            </a:r>
            <a:br>
              <a:rPr lang="en-GB" sz="3600" u="sng" dirty="0">
                <a:solidFill>
                  <a:srgbClr val="FF0000"/>
                </a:solidFill>
              </a:rPr>
            </a:br>
            <a:r>
              <a:rPr lang="en-GB" sz="3600" dirty="0" smtClean="0"/>
              <a:t>1. </a:t>
            </a:r>
            <a:r>
              <a:rPr lang="el-GR" sz="3600" dirty="0" smtClean="0"/>
              <a:t>τα ρού –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λή       Α</a:t>
            </a:r>
            <a:br>
              <a:rPr lang="el-GR" sz="3600" dirty="0" smtClean="0">
                <a:solidFill>
                  <a:srgbClr val="0070C0"/>
                </a:solidFill>
              </a:rPr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2. το ρού –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χα       Β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3. η στο –  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χο       </a:t>
            </a:r>
            <a:r>
              <a:rPr lang="en-GB" sz="3600" dirty="0" smtClean="0">
                <a:solidFill>
                  <a:srgbClr val="0070C0"/>
                </a:solidFill>
              </a:rPr>
              <a:t>C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4. το παντε – </a:t>
            </a:r>
            <a:r>
              <a:rPr lang="en-GB" sz="3600" dirty="0" smtClean="0"/>
              <a:t>                         </a:t>
            </a:r>
            <a:r>
              <a:rPr lang="el-GR" sz="3600" dirty="0" smtClean="0"/>
              <a:t>                  </a:t>
            </a:r>
            <a:r>
              <a:rPr lang="el-GR" sz="3600" dirty="0" smtClean="0">
                <a:solidFill>
                  <a:srgbClr val="0070C0"/>
                </a:solidFill>
              </a:rPr>
              <a:t>μισο    </a:t>
            </a:r>
            <a:r>
              <a:rPr lang="en-GB" sz="3600" dirty="0" smtClean="0">
                <a:solidFill>
                  <a:srgbClr val="0070C0"/>
                </a:solidFill>
              </a:rPr>
              <a:t>D </a:t>
            </a:r>
            <a:r>
              <a:rPr lang="en-GB" sz="3600" dirty="0" smtClean="0"/>
              <a:t>                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5. το φό – </a:t>
            </a:r>
            <a:r>
              <a:rPr lang="en-GB" sz="3600" dirty="0" smtClean="0"/>
              <a:t>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λόνι      Ε</a:t>
            </a:r>
            <a:br>
              <a:rPr lang="el-GR" sz="3600" dirty="0" smtClean="0">
                <a:solidFill>
                  <a:srgbClr val="0070C0"/>
                </a:solidFill>
              </a:rPr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6. το πουκά -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ρεμα     </a:t>
            </a:r>
            <a:r>
              <a:rPr lang="en-GB" sz="3600" dirty="0" smtClean="0">
                <a:solidFill>
                  <a:srgbClr val="0070C0"/>
                </a:solidFill>
              </a:rPr>
              <a:t>F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5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475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 Τα ρούχα         (the clothes)  Τ-α   ρ-ού-χ-α   Τα  ρού – χα   Τα ρούχα         </vt:lpstr>
      <vt:lpstr>Το ρούχο     (The piece of clothing)  Τ-ο   ρ-ού-χ-ο   Το  ρού – χο   Το ρούχο  </vt:lpstr>
      <vt:lpstr>Ένα ρούχο – δύο ρούχα – τρία ρούχα – τέσσερα ρούχα –      1                      2                       3                           4   πέντε ρούχα – έξι ρούχα – εφτά ρούχα – οκτώ ρούχα –          5                        6                     7                     8   εννιά ρούχα – δέκα ρούχα – έντεκα ρούχα – δώδεκα ρούχα           9                    10                      11                            12</vt:lpstr>
      <vt:lpstr>Η στολή          (The uniform)  Η  σ-τ-ο-λ-ή  Η  στο – λή   Η στολή </vt:lpstr>
      <vt:lpstr>Το παντελόνι      (The trousers)  Τ-ο-  π-α-ν-τ-ε-λ-ό-ν-ι    Το  παν – τε – λό – νι  Το παντελόνι</vt:lpstr>
      <vt:lpstr>Το φόρεμα                        (the dress / the pinafore)  Τ-ο    φ-ό-ρ-ε-μ-α  Το  φό – ρε – μα   Το φόρεμα               </vt:lpstr>
      <vt:lpstr>Το πουκάμισο – (the shirt)  Τ-ο   π-ου-κ-ά-μ-ι-σ-ο  Το  που – κά – μι – σο   Το πουκάμισο </vt:lpstr>
      <vt:lpstr>Let’s find what the words mean!   1. τα ρούχα =                              the trousers   A  2. το ρούχο =                              the uniform    B  3. η στολή =                                the clothes      C  4. το παντελόνι =                       the 1 clothing  D  5. το φόρεμα =                           the shirt           E   6. το πουκάμισο =                     the dress/pinafore   F</vt:lpstr>
      <vt:lpstr>Let’s find the other half!  1. τα ρού –                                                λή       Α  2. το ρού –                                                χα       Β  3. η στο –                                                  χο       C  4. το παντε –                                            μισο    D                    5. το φό –                                                 λόνι      Ε  6. το πουκά -                                           ρεμα     F</vt:lpstr>
      <vt:lpstr>Let’s untangle the clothes words!  1. λήστο                                                        ρούχα   A   (clothes)  2. χορού                                                        ρούχο   B   (1 clothing)  3. ντεπανιλό                                                 στολή    C   (uniform)                                           4. χαρού                                                        παντελόνι  D  (trousers)  5. ρεφόμα                                                     πουκάμισο  E   (shirt)  6. μιπουκάσο                                               φόρεμα    F     (dress) </vt:lpstr>
      <vt:lpstr>Τι είναι;                                              What is it?</vt:lpstr>
      <vt:lpstr>Tι είναι;                                      What is it? </vt:lpstr>
      <vt:lpstr>Tι είναι;                                      What is it? </vt:lpstr>
      <vt:lpstr>Tι είναι;                                      What is it? </vt:lpstr>
      <vt:lpstr>Tι είναι;                                      What is it? </vt:lpstr>
      <vt:lpstr>Tι είναι;                                      What is it? </vt:lpstr>
      <vt:lpstr>Tι είναι;                                      What is it? </vt:lpstr>
      <vt:lpstr>      Τι λείπει;                                    What is missing?</vt:lpstr>
      <vt:lpstr>      Τι λείπει;                                    What is missing?  </vt:lpstr>
      <vt:lpstr>       Τι λείπει;                                    What is missing?</vt:lpstr>
      <vt:lpstr>     Τι λείπει;                                    What is missing?</vt:lpstr>
      <vt:lpstr>      Τι λείπει;                                    What is missing?</vt:lpstr>
      <vt:lpstr>     Τι λείπει;                                    What is missing?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Τα ρούχα                                                            the clothes        </dc:title>
  <dc:creator>Chrysanthos Chrysanthakopoulos</dc:creator>
  <cp:lastModifiedBy>Chrysanthos Chrysanthakopoulos</cp:lastModifiedBy>
  <cp:revision>27</cp:revision>
  <dcterms:created xsi:type="dcterms:W3CDTF">2021-02-21T21:03:27Z</dcterms:created>
  <dcterms:modified xsi:type="dcterms:W3CDTF">2021-02-23T11:38:34Z</dcterms:modified>
</cp:coreProperties>
</file>