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8" r:id="rId11"/>
    <p:sldId id="264" r:id="rId12"/>
    <p:sldId id="265" r:id="rId13"/>
    <p:sldId id="266" r:id="rId14"/>
    <p:sldId id="267" r:id="rId15"/>
    <p:sldId id="278" r:id="rId16"/>
    <p:sldId id="279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AD1C-CD71-4A8A-A15C-D8F3BB0EDF0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C8F0-2FAE-45B7-A350-8ABDB846D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AD1C-CD71-4A8A-A15C-D8F3BB0EDF0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C8F0-2FAE-45B7-A350-8ABDB846D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6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AD1C-CD71-4A8A-A15C-D8F3BB0EDF0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C8F0-2FAE-45B7-A350-8ABDB846D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0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AD1C-CD71-4A8A-A15C-D8F3BB0EDF0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C8F0-2FAE-45B7-A350-8ABDB846D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99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AD1C-CD71-4A8A-A15C-D8F3BB0EDF0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C8F0-2FAE-45B7-A350-8ABDB846D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7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AD1C-CD71-4A8A-A15C-D8F3BB0EDF0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C8F0-2FAE-45B7-A350-8ABDB846D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23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AD1C-CD71-4A8A-A15C-D8F3BB0EDF0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C8F0-2FAE-45B7-A350-8ABDB846D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68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AD1C-CD71-4A8A-A15C-D8F3BB0EDF0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C8F0-2FAE-45B7-A350-8ABDB846D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77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AD1C-CD71-4A8A-A15C-D8F3BB0EDF0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C8F0-2FAE-45B7-A350-8ABDB846D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5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AD1C-CD71-4A8A-A15C-D8F3BB0EDF0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C8F0-2FAE-45B7-A350-8ABDB846D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0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AD1C-CD71-4A8A-A15C-D8F3BB0EDF0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C8F0-2FAE-45B7-A350-8ABDB846D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55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8AD1C-CD71-4A8A-A15C-D8F3BB0EDF0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CC8F0-2FAE-45B7-A350-8ABDB846D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0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9700"/>
            <a:ext cx="11823700" cy="2171699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Τα χόμπι μου               </a:t>
            </a:r>
            <a:r>
              <a:rPr lang="el-GR" dirty="0" smtClean="0">
                <a:solidFill>
                  <a:srgbClr val="FF0000"/>
                </a:solidFill>
              </a:rPr>
              <a:t>-                 </a:t>
            </a:r>
            <a:r>
              <a:rPr lang="en-GB" dirty="0" smtClean="0">
                <a:solidFill>
                  <a:srgbClr val="0070C0"/>
                </a:solidFill>
              </a:rPr>
              <a:t>My hobbies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(Week 2 – Part A)</a:t>
            </a:r>
            <a:endParaRPr lang="en-GB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88900"/>
            <a:ext cx="11950700" cy="6565899"/>
          </a:xfrm>
        </p:spPr>
        <p:txBody>
          <a:bodyPr>
            <a:normAutofit fontScale="90000"/>
          </a:bodyPr>
          <a:lstStyle/>
          <a:p>
            <a:r>
              <a:rPr lang="el-GR" u="sng" dirty="0" smtClean="0"/>
              <a:t/>
            </a:r>
            <a:br>
              <a:rPr lang="el-GR" u="sng" dirty="0" smtClean="0"/>
            </a:br>
            <a:r>
              <a:rPr lang="el-GR" u="sng" dirty="0"/>
              <a:t/>
            </a:r>
            <a:br>
              <a:rPr lang="el-GR" u="sng" dirty="0"/>
            </a:br>
            <a:r>
              <a:rPr lang="el-GR" u="sng" dirty="0" smtClean="0"/>
              <a:t/>
            </a:r>
            <a:br>
              <a:rPr lang="el-GR" u="sng" dirty="0" smtClean="0"/>
            </a:br>
            <a:r>
              <a:rPr lang="el-GR" u="sng" dirty="0"/>
              <a:t/>
            </a:r>
            <a:br>
              <a:rPr lang="el-GR" u="sng" dirty="0"/>
            </a:br>
            <a:r>
              <a:rPr lang="en-GB" u="sng" dirty="0" smtClean="0"/>
              <a:t>Can you find the missing half???</a:t>
            </a:r>
            <a:br>
              <a:rPr lang="en-GB" u="sng" dirty="0" smtClean="0"/>
            </a:br>
            <a:r>
              <a:rPr lang="en-GB" u="sng" dirty="0"/>
              <a:t/>
            </a:r>
            <a:br>
              <a:rPr lang="en-GB" u="sng" dirty="0"/>
            </a:br>
            <a:r>
              <a:rPr lang="en-GB" dirty="0" smtClean="0"/>
              <a:t>1. </a:t>
            </a:r>
            <a:r>
              <a:rPr lang="el-GR" dirty="0" smtClean="0">
                <a:solidFill>
                  <a:srgbClr val="FF0000"/>
                </a:solidFill>
              </a:rPr>
              <a:t>Τραγ </a:t>
            </a:r>
            <a:r>
              <a:rPr lang="el-GR" dirty="0" smtClean="0"/>
              <a:t>  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εύω</a:t>
            </a:r>
            <a:r>
              <a:rPr lang="el-GR" dirty="0" smtClean="0"/>
              <a:t>    Α</a:t>
            </a:r>
            <a:r>
              <a:rPr lang="en-GB" dirty="0" smtClean="0"/>
              <a:t>              </a:t>
            </a:r>
            <a:r>
              <a:rPr lang="el-GR" dirty="0"/>
              <a:t>Τ</a:t>
            </a:r>
            <a:r>
              <a:rPr lang="el-GR" dirty="0" smtClean="0"/>
              <a:t>ραγουδώ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2. </a:t>
            </a:r>
            <a:r>
              <a:rPr lang="el-GR" dirty="0" smtClean="0">
                <a:solidFill>
                  <a:srgbClr val="FF0000"/>
                </a:solidFill>
              </a:rPr>
              <a:t>Χορ </a:t>
            </a:r>
            <a:r>
              <a:rPr lang="el-GR" dirty="0" smtClean="0"/>
              <a:t>    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ουδώ</a:t>
            </a:r>
            <a:r>
              <a:rPr lang="el-GR" dirty="0" smtClean="0"/>
              <a:t>  Β              Χορεύω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3. </a:t>
            </a:r>
            <a:r>
              <a:rPr lang="el-GR" dirty="0" smtClean="0">
                <a:solidFill>
                  <a:srgbClr val="FF0000"/>
                </a:solidFill>
              </a:rPr>
              <a:t>Ζωγρα </a:t>
            </a:r>
            <a:r>
              <a:rPr lang="el-GR" dirty="0" smtClean="0"/>
              <a:t>                              </a:t>
            </a:r>
            <a:r>
              <a:rPr lang="el-GR" dirty="0" smtClean="0">
                <a:solidFill>
                  <a:srgbClr val="0070C0"/>
                </a:solidFill>
              </a:rPr>
              <a:t>άζω</a:t>
            </a:r>
            <a:r>
              <a:rPr lang="el-GR" dirty="0" smtClean="0"/>
              <a:t>     </a:t>
            </a:r>
            <a:r>
              <a:rPr lang="en-GB" dirty="0" smtClean="0"/>
              <a:t>C</a:t>
            </a:r>
            <a:r>
              <a:rPr lang="el-GR" dirty="0" smtClean="0"/>
              <a:t>              Ζωγραφίζω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4. </a:t>
            </a:r>
            <a:r>
              <a:rPr lang="el-GR" dirty="0" smtClean="0">
                <a:solidFill>
                  <a:srgbClr val="FF0000"/>
                </a:solidFill>
              </a:rPr>
              <a:t>Διαβ </a:t>
            </a:r>
            <a:r>
              <a:rPr lang="el-GR" dirty="0" smtClean="0"/>
              <a:t>   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φίζω</a:t>
            </a:r>
            <a:r>
              <a:rPr lang="el-GR" dirty="0" smtClean="0"/>
              <a:t> </a:t>
            </a:r>
            <a:r>
              <a:rPr lang="en-GB" dirty="0" smtClean="0"/>
              <a:t>     D</a:t>
            </a:r>
            <a:r>
              <a:rPr lang="el-GR" dirty="0" smtClean="0"/>
              <a:t>           Διαβάζω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u="sng" dirty="0"/>
              <a:t/>
            </a:r>
            <a:br>
              <a:rPr lang="en-GB" u="sng" dirty="0"/>
            </a:b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61639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001"/>
            <a:ext cx="11925300" cy="1041399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Τι χόμπι έχεις;</a:t>
            </a:r>
            <a:r>
              <a:rPr lang="el-GR" dirty="0" smtClean="0"/>
              <a:t>            -     </a:t>
            </a:r>
            <a:r>
              <a:rPr lang="en-GB" dirty="0" smtClean="0"/>
              <a:t>What hobby do you have?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848600" y="22225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1. </a:t>
            </a:r>
            <a:r>
              <a:rPr lang="el-GR" sz="3200" b="1" dirty="0" smtClean="0"/>
              <a:t>Τραγουδώ 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48600" y="3251200"/>
            <a:ext cx="334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2. Χορεύω 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4254500"/>
            <a:ext cx="334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Ζωγραφίζω 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64500" y="52705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Διαβάζω</a:t>
            </a:r>
            <a:endParaRPr lang="en-GB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347166"/>
            <a:ext cx="2311400" cy="1658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4475081"/>
            <a:ext cx="2770852" cy="1608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687" y="1443220"/>
            <a:ext cx="1968125" cy="1562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839" y="4033918"/>
            <a:ext cx="2092973" cy="204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9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65125"/>
            <a:ext cx="10947400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Τι χόμπι έχεις;</a:t>
            </a:r>
            <a:r>
              <a:rPr lang="el-GR" dirty="0">
                <a:solidFill>
                  <a:prstClr val="black"/>
                </a:solidFill>
              </a:rPr>
              <a:t>    </a:t>
            </a:r>
            <a:r>
              <a:rPr lang="el-GR" dirty="0" smtClean="0">
                <a:solidFill>
                  <a:prstClr val="black"/>
                </a:solidFill>
              </a:rPr>
              <a:t>-     </a:t>
            </a:r>
            <a:r>
              <a:rPr lang="en-GB" dirty="0">
                <a:solidFill>
                  <a:prstClr val="black"/>
                </a:solidFill>
              </a:rPr>
              <a:t>What hobby do you have?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60" y="2447472"/>
            <a:ext cx="4039732" cy="28992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40014" y="2019013"/>
            <a:ext cx="2500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1. </a:t>
            </a:r>
            <a:r>
              <a:rPr lang="el-GR" sz="3200" b="1" dirty="0">
                <a:solidFill>
                  <a:prstClr val="black"/>
                </a:solidFill>
              </a:rPr>
              <a:t>Τραγουδώ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0014" y="2932113"/>
            <a:ext cx="268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2. Χορεύω 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440014" y="3845213"/>
            <a:ext cx="2774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Ζωγραφίζω 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40014" y="4758313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Διαβάζω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53361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65125"/>
            <a:ext cx="11595100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Τι χόμπι έχεις;</a:t>
            </a:r>
            <a:r>
              <a:rPr lang="el-GR" dirty="0">
                <a:solidFill>
                  <a:prstClr val="black"/>
                </a:solidFill>
              </a:rPr>
              <a:t>            -     </a:t>
            </a:r>
            <a:r>
              <a:rPr lang="en-GB" dirty="0">
                <a:solidFill>
                  <a:prstClr val="black"/>
                </a:solidFill>
              </a:rPr>
              <a:t>What hobby do you have?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13" y="2586158"/>
            <a:ext cx="4954747" cy="28748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81314" y="2001383"/>
            <a:ext cx="2500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1. </a:t>
            </a:r>
            <a:r>
              <a:rPr lang="el-GR" sz="3200" b="1" dirty="0">
                <a:solidFill>
                  <a:prstClr val="black"/>
                </a:solidFill>
              </a:rPr>
              <a:t>Τραγουδώ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1314" y="3098800"/>
            <a:ext cx="250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2. Χορεύω 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81314" y="4196217"/>
            <a:ext cx="2659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Ζωγραφίζω 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681314" y="5168612"/>
            <a:ext cx="276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Διαβάζω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16213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468100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Τι χόμπι έχεις;</a:t>
            </a:r>
            <a:r>
              <a:rPr lang="el-GR" dirty="0">
                <a:solidFill>
                  <a:prstClr val="black"/>
                </a:solidFill>
              </a:rPr>
              <a:t>        </a:t>
            </a:r>
            <a:r>
              <a:rPr lang="el-GR" dirty="0" smtClean="0">
                <a:solidFill>
                  <a:prstClr val="black"/>
                </a:solidFill>
              </a:rPr>
              <a:t>-     </a:t>
            </a:r>
            <a:r>
              <a:rPr lang="en-GB" dirty="0">
                <a:solidFill>
                  <a:prstClr val="black"/>
                </a:solidFill>
              </a:rPr>
              <a:t>What hobby do you have?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961" y="2496244"/>
            <a:ext cx="3892889" cy="30853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30514" y="2095213"/>
            <a:ext cx="2500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1. </a:t>
            </a:r>
            <a:r>
              <a:rPr lang="el-GR" sz="3200" b="1" dirty="0">
                <a:solidFill>
                  <a:prstClr val="black"/>
                </a:solidFill>
              </a:rPr>
              <a:t>Τραγουδώ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0514" y="3084513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2. Χορεύω 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30514" y="4203700"/>
            <a:ext cx="28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Ζωγραφίζω 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30514" y="519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Διαβάζω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02728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9700"/>
            <a:ext cx="11925300" cy="6629399"/>
          </a:xfrm>
        </p:spPr>
        <p:txBody>
          <a:bodyPr>
            <a:normAutofit fontScale="90000"/>
          </a:bodyPr>
          <a:lstStyle/>
          <a:p>
            <a:r>
              <a:rPr lang="el-GR" u="sng" dirty="0" smtClean="0">
                <a:solidFill>
                  <a:srgbClr val="7030A0"/>
                </a:solidFill>
              </a:rPr>
              <a:t>Τα χόμπι μου</a:t>
            </a:r>
            <a:r>
              <a:rPr lang="en-GB" u="sng" dirty="0" smtClean="0">
                <a:solidFill>
                  <a:srgbClr val="7030A0"/>
                </a:solidFill>
              </a:rPr>
              <a:t> (3)</a:t>
            </a:r>
            <a:r>
              <a:rPr lang="el-GR" u="sng" dirty="0" smtClean="0">
                <a:solidFill>
                  <a:srgbClr val="7030A0"/>
                </a:solidFill>
              </a:rPr>
              <a:t/>
            </a:r>
            <a:br>
              <a:rPr lang="el-GR" u="sng" dirty="0" smtClean="0">
                <a:solidFill>
                  <a:srgbClr val="7030A0"/>
                </a:solidFill>
              </a:rPr>
            </a:br>
            <a:r>
              <a:rPr lang="el-GR" u="sng" dirty="0">
                <a:solidFill>
                  <a:srgbClr val="7030A0"/>
                </a:solidFill>
              </a:rPr>
              <a:t/>
            </a:r>
            <a:br>
              <a:rPr lang="el-GR" u="sng" dirty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Χορεύω,</a:t>
            </a:r>
            <a:r>
              <a:rPr lang="el-GR" dirty="0" smtClean="0">
                <a:solidFill>
                  <a:srgbClr val="7030A0"/>
                </a:solidFill>
              </a:rPr>
              <a:t/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7030A0"/>
                </a:solidFill>
              </a:rPr>
              <a:t> </a:t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>
                <a:solidFill>
                  <a:srgbClr val="7030A0"/>
                </a:solidFill>
              </a:rPr>
              <a:t/>
            </a:r>
            <a:br>
              <a:rPr lang="el-GR" dirty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τραγουδώ,</a:t>
            </a:r>
            <a:r>
              <a:rPr lang="el-GR" dirty="0" smtClean="0">
                <a:solidFill>
                  <a:srgbClr val="7030A0"/>
                </a:solidFill>
              </a:rPr>
              <a:t/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>
                <a:solidFill>
                  <a:srgbClr val="7030A0"/>
                </a:solidFill>
              </a:rPr>
              <a:t/>
            </a:r>
            <a:br>
              <a:rPr lang="el-GR" dirty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7030A0"/>
                </a:solidFill>
              </a:rPr>
              <a:t/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7030A0"/>
                </a:solidFill>
              </a:rPr>
              <a:t>διαβάζω, </a:t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>
                <a:solidFill>
                  <a:srgbClr val="7030A0"/>
                </a:solidFill>
              </a:rPr>
              <a:t/>
            </a:r>
            <a:br>
              <a:rPr lang="el-GR" dirty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7030A0"/>
                </a:solidFill>
              </a:rPr>
              <a:t/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ζωγραφίζω.</a:t>
            </a:r>
            <a:r>
              <a:rPr lang="el-GR" dirty="0" smtClean="0">
                <a:solidFill>
                  <a:srgbClr val="7030A0"/>
                </a:solidFill>
              </a:rPr>
              <a:t>    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016" y="2273299"/>
            <a:ext cx="2362824" cy="1695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617" y="757358"/>
            <a:ext cx="2773920" cy="1609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262" y="3670266"/>
            <a:ext cx="1975275" cy="1566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016" y="4720665"/>
            <a:ext cx="2097206" cy="2048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6518" y="0"/>
            <a:ext cx="285927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14300"/>
            <a:ext cx="12001500" cy="6642100"/>
          </a:xfrm>
        </p:spPr>
        <p:txBody>
          <a:bodyPr>
            <a:normAutofit fontScale="90000"/>
          </a:bodyPr>
          <a:lstStyle/>
          <a:p>
            <a:r>
              <a:rPr lang="el-GR" u="sng" dirty="0" smtClean="0">
                <a:solidFill>
                  <a:srgbClr val="FFC000"/>
                </a:solidFill>
              </a:rPr>
              <a:t>Τι χόμπι έχεις;</a:t>
            </a:r>
            <a:br>
              <a:rPr lang="el-GR" u="sng" dirty="0" smtClean="0">
                <a:solidFill>
                  <a:srgbClr val="FFC000"/>
                </a:solidFill>
              </a:rPr>
            </a:br>
            <a:r>
              <a:rPr lang="el-GR" u="sng" dirty="0" smtClean="0">
                <a:solidFill>
                  <a:srgbClr val="FFC000"/>
                </a:solidFill>
              </a:rPr>
              <a:t/>
            </a:r>
            <a:br>
              <a:rPr lang="el-GR" u="sng" dirty="0" smtClean="0">
                <a:solidFill>
                  <a:srgbClr val="FFC00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τραγουδώ,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χορεύω.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u="sng" dirty="0" smtClean="0">
                <a:solidFill>
                  <a:srgbClr val="FFC000"/>
                </a:solidFill>
              </a:rPr>
              <a:t>Τι χόμπι έχεις;</a:t>
            </a:r>
            <a:br>
              <a:rPr lang="el-GR" u="sng" dirty="0" smtClean="0">
                <a:solidFill>
                  <a:srgbClr val="FFC000"/>
                </a:solidFill>
              </a:rPr>
            </a:br>
            <a:r>
              <a:rPr lang="el-GR" u="sng" dirty="0">
                <a:solidFill>
                  <a:srgbClr val="FFC000"/>
                </a:solidFill>
              </a:rPr>
              <a:t/>
            </a:r>
            <a:br>
              <a:rPr lang="el-GR" u="sng" dirty="0">
                <a:solidFill>
                  <a:srgbClr val="FFC000"/>
                </a:solidFill>
              </a:rPr>
            </a:br>
            <a:r>
              <a:rPr lang="el-GR" dirty="0">
                <a:solidFill>
                  <a:srgbClr val="7030A0"/>
                </a:solidFill>
              </a:rPr>
              <a:t>δ</a:t>
            </a:r>
            <a:r>
              <a:rPr lang="el-GR" dirty="0" smtClean="0">
                <a:solidFill>
                  <a:srgbClr val="7030A0"/>
                </a:solidFill>
              </a:rPr>
              <a:t>ιαβάζω,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70C0"/>
                </a:solidFill>
              </a:rPr>
              <a:t>ζωγραφίζω.</a:t>
            </a:r>
            <a:r>
              <a:rPr lang="el-GR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64" y="114300"/>
            <a:ext cx="2859272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986" y="1185420"/>
            <a:ext cx="2020113" cy="1447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640" y="2396817"/>
            <a:ext cx="2773920" cy="1609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664" y="4006300"/>
            <a:ext cx="1975275" cy="1566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9997" y="4707966"/>
            <a:ext cx="2097206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02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65125"/>
            <a:ext cx="11671300" cy="1325563"/>
          </a:xfrm>
        </p:spPr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Τι λείπει;</a:t>
            </a:r>
            <a:r>
              <a:rPr lang="el-GR" dirty="0">
                <a:solidFill>
                  <a:prstClr val="black"/>
                </a:solidFill>
              </a:rPr>
              <a:t>              -          </a:t>
            </a:r>
            <a:r>
              <a:rPr lang="en-GB" dirty="0">
                <a:solidFill>
                  <a:srgbClr val="FF0000"/>
                </a:solidFill>
              </a:rPr>
              <a:t>What is missing?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630514" y="2225100"/>
            <a:ext cx="2500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1. </a:t>
            </a:r>
            <a:r>
              <a:rPr lang="el-GR" sz="3200" b="1" dirty="0">
                <a:solidFill>
                  <a:prstClr val="black"/>
                </a:solidFill>
              </a:rPr>
              <a:t>Τραγουδώ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0514" y="3214400"/>
            <a:ext cx="2049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2. Χορεύω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0514" y="4203700"/>
            <a:ext cx="28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Ζωγραφίζω 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30514" y="519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Διαβάζω</a:t>
            </a:r>
            <a:endParaRPr lang="en-GB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08" y="1848531"/>
            <a:ext cx="2590392" cy="1859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10" y="2648644"/>
            <a:ext cx="1969179" cy="1560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428" y="4589267"/>
            <a:ext cx="2773920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6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11620500" cy="1325563"/>
          </a:xfrm>
        </p:spPr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Τι λείπει;</a:t>
            </a:r>
            <a:r>
              <a:rPr lang="el-GR" dirty="0">
                <a:solidFill>
                  <a:prstClr val="black"/>
                </a:solidFill>
              </a:rPr>
              <a:t>              -          </a:t>
            </a:r>
            <a:r>
              <a:rPr lang="en-GB" dirty="0">
                <a:solidFill>
                  <a:srgbClr val="FF0000"/>
                </a:solidFill>
              </a:rPr>
              <a:t>What is missing?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630514" y="2250213"/>
            <a:ext cx="2500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1. </a:t>
            </a:r>
            <a:r>
              <a:rPr lang="el-GR" sz="3200" b="1" dirty="0">
                <a:solidFill>
                  <a:prstClr val="black"/>
                </a:solidFill>
              </a:rPr>
              <a:t>Τραγουδώ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0514" y="3239513"/>
            <a:ext cx="2049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2. Χορεύω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0514" y="4203700"/>
            <a:ext cx="28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Ζωγραφίζω 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30514" y="519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Διαβάζω</a:t>
            </a:r>
            <a:endParaRPr lang="en-GB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40" y="1690688"/>
            <a:ext cx="2641752" cy="1895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40" y="4788475"/>
            <a:ext cx="2773920" cy="1609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197" y="3257429"/>
            <a:ext cx="2097206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19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65125"/>
            <a:ext cx="11849100" cy="1325563"/>
          </a:xfrm>
        </p:spPr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Τι λείπει;</a:t>
            </a:r>
            <a:r>
              <a:rPr lang="el-GR" dirty="0">
                <a:solidFill>
                  <a:prstClr val="black"/>
                </a:solidFill>
              </a:rPr>
              <a:t>              -          </a:t>
            </a:r>
            <a:r>
              <a:rPr lang="en-GB" dirty="0">
                <a:solidFill>
                  <a:srgbClr val="FF0000"/>
                </a:solidFill>
              </a:rPr>
              <a:t>What is missing?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630514" y="2225100"/>
            <a:ext cx="2500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1. </a:t>
            </a:r>
            <a:r>
              <a:rPr lang="el-GR" sz="3200" b="1" dirty="0">
                <a:solidFill>
                  <a:prstClr val="black"/>
                </a:solidFill>
              </a:rPr>
              <a:t>Τραγουδώ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0514" y="3214400"/>
            <a:ext cx="2049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2. Χορεύω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0514" y="4203700"/>
            <a:ext cx="28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Ζωγραφίζω 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30514" y="519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Διαβάζω</a:t>
            </a:r>
            <a:endParaRPr lang="en-GB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708" y="2599872"/>
            <a:ext cx="2310584" cy="1658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10" y="2434044"/>
            <a:ext cx="1969179" cy="1560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799" y="4431862"/>
            <a:ext cx="2097206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1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700" y="127001"/>
            <a:ext cx="11938000" cy="1358900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Τραγουδ</a:t>
            </a:r>
            <a:r>
              <a:rPr lang="el-GR" u="sng" dirty="0" smtClean="0">
                <a:solidFill>
                  <a:srgbClr val="FF0000"/>
                </a:solidFill>
              </a:rPr>
              <a:t>ώ</a:t>
            </a:r>
            <a:r>
              <a:rPr lang="el-GR" dirty="0" smtClean="0"/>
              <a:t>     -      </a:t>
            </a:r>
            <a:r>
              <a:rPr lang="en-GB" dirty="0" smtClean="0"/>
              <a:t>Tragoudo            </a:t>
            </a:r>
            <a:r>
              <a:rPr lang="en-GB" dirty="0" smtClean="0">
                <a:solidFill>
                  <a:srgbClr val="0070C0"/>
                </a:solidFill>
              </a:rPr>
              <a:t>(I sing)</a:t>
            </a:r>
            <a:r>
              <a:rPr lang="en-GB" dirty="0" smtClean="0"/>
              <a:t>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1" y="2524124"/>
            <a:ext cx="5135562" cy="36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29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41300"/>
            <a:ext cx="11811000" cy="1587499"/>
          </a:xfrm>
        </p:spPr>
        <p:txBody>
          <a:bodyPr/>
          <a:lstStyle/>
          <a:p>
            <a:r>
              <a:rPr lang="en-GB" dirty="0" smtClean="0"/>
              <a:t>   </a:t>
            </a:r>
            <a:r>
              <a:rPr lang="el-GR" dirty="0" smtClean="0">
                <a:solidFill>
                  <a:srgbClr val="0070C0"/>
                </a:solidFill>
              </a:rPr>
              <a:t>Τι λείπει;</a:t>
            </a:r>
            <a:r>
              <a:rPr lang="el-GR" dirty="0" smtClean="0"/>
              <a:t>              -          </a:t>
            </a:r>
            <a:r>
              <a:rPr lang="en-GB" dirty="0" smtClean="0">
                <a:solidFill>
                  <a:srgbClr val="FF0000"/>
                </a:solidFill>
              </a:rPr>
              <a:t>What is missing?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30514" y="3084513"/>
            <a:ext cx="2049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2. Χορεύω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0514" y="2095213"/>
            <a:ext cx="2500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1. </a:t>
            </a:r>
            <a:r>
              <a:rPr lang="el-GR" sz="3200" b="1" dirty="0">
                <a:solidFill>
                  <a:prstClr val="black"/>
                </a:solidFill>
              </a:rPr>
              <a:t>Τραγουδώ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0514" y="4203700"/>
            <a:ext cx="28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Ζωγραφίζω 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30514" y="519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Διαβάζω</a:t>
            </a:r>
            <a:endParaRPr lang="en-GB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10" y="2235894"/>
            <a:ext cx="1969179" cy="1560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40" y="4680645"/>
            <a:ext cx="2773920" cy="1609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697" y="3179483"/>
            <a:ext cx="2097206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9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65101"/>
            <a:ext cx="11861800" cy="1968500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   </a:t>
            </a:r>
            <a:r>
              <a:rPr lang="el-GR" dirty="0" smtClean="0">
                <a:solidFill>
                  <a:srgbClr val="7030A0"/>
                </a:solidFill>
              </a:rPr>
              <a:t>Ζωγραφίζω</a:t>
            </a:r>
            <a:r>
              <a:rPr lang="el-GR" dirty="0">
                <a:solidFill>
                  <a:srgbClr val="7030A0"/>
                </a:solidFill>
              </a:rPr>
              <a:t>;</a:t>
            </a:r>
            <a:r>
              <a:rPr lang="el-GR" dirty="0">
                <a:solidFill>
                  <a:prstClr val="black"/>
                </a:solidFill>
              </a:rPr>
              <a:t>      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                           </a:t>
            </a:r>
            <a:r>
              <a:rPr lang="en-GB" dirty="0">
                <a:solidFill>
                  <a:prstClr val="black"/>
                </a:solidFill>
              </a:rPr>
              <a:t>(Am I drawing</a:t>
            </a:r>
            <a:r>
              <a:rPr lang="en-GB" dirty="0" smtClean="0">
                <a:solidFill>
                  <a:prstClr val="black"/>
                </a:solidFill>
              </a:rPr>
              <a:t>?)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>
                <a:solidFill>
                  <a:prstClr val="black"/>
                </a:solidFill>
              </a:rPr>
              <a:t>   </a:t>
            </a:r>
            <a:r>
              <a:rPr lang="el-GR" dirty="0">
                <a:solidFill>
                  <a:prstClr val="black"/>
                </a:solidFill>
              </a:rPr>
              <a:t>Ναι, ..........         </a:t>
            </a:r>
            <a:r>
              <a:rPr lang="el-GR" dirty="0">
                <a:solidFill>
                  <a:srgbClr val="FF0000"/>
                </a:solidFill>
              </a:rPr>
              <a:t>Όχι, ..............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459" y="2936374"/>
            <a:ext cx="4460341" cy="32044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30514" y="2095213"/>
            <a:ext cx="2500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1. </a:t>
            </a:r>
            <a:r>
              <a:rPr lang="el-GR" sz="3200" b="1" dirty="0">
                <a:solidFill>
                  <a:prstClr val="black"/>
                </a:solidFill>
              </a:rPr>
              <a:t>Τραγουδώ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0514" y="3084513"/>
            <a:ext cx="2049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2. Χορεύω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0514" y="4203700"/>
            <a:ext cx="28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Ζωγραφίζω 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630514" y="519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Διαβάζω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28084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65100"/>
            <a:ext cx="11874500" cy="21463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     </a:t>
            </a:r>
            <a:r>
              <a:rPr lang="el-GR" dirty="0" smtClean="0">
                <a:solidFill>
                  <a:srgbClr val="7030A0"/>
                </a:solidFill>
              </a:rPr>
              <a:t>Τραγουδώ; </a:t>
            </a:r>
            <a:r>
              <a:rPr lang="el-GR" dirty="0" smtClean="0">
                <a:solidFill>
                  <a:prstClr val="black"/>
                </a:solidFill>
              </a:rPr>
              <a:t>     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                           </a:t>
            </a:r>
            <a:r>
              <a:rPr lang="en-GB" dirty="0">
                <a:solidFill>
                  <a:prstClr val="black"/>
                </a:solidFill>
              </a:rPr>
              <a:t>(Am I </a:t>
            </a:r>
            <a:r>
              <a:rPr lang="en-GB" dirty="0" smtClean="0">
                <a:solidFill>
                  <a:prstClr val="black"/>
                </a:solidFill>
              </a:rPr>
              <a:t>singing?)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>
                <a:solidFill>
                  <a:prstClr val="black"/>
                </a:solidFill>
              </a:rPr>
              <a:t>   </a:t>
            </a:r>
            <a:r>
              <a:rPr lang="el-GR" dirty="0">
                <a:solidFill>
                  <a:prstClr val="black"/>
                </a:solidFill>
              </a:rPr>
              <a:t>Ναι, ..........         </a:t>
            </a:r>
            <a:r>
              <a:rPr lang="el-GR" dirty="0">
                <a:solidFill>
                  <a:srgbClr val="FF0000"/>
                </a:solidFill>
              </a:rPr>
              <a:t>Όχι, ..............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3437058"/>
            <a:ext cx="4231760" cy="245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30514" y="2095213"/>
            <a:ext cx="2500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1. </a:t>
            </a:r>
            <a:r>
              <a:rPr lang="el-GR" sz="3200" b="1" dirty="0">
                <a:solidFill>
                  <a:prstClr val="black"/>
                </a:solidFill>
              </a:rPr>
              <a:t>Τραγουδώ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0514" y="3084513"/>
            <a:ext cx="2049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2. Χορεύω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0514" y="4079958"/>
            <a:ext cx="28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Ζωγραφίζω 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30514" y="519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Διαβάζω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69805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77800"/>
            <a:ext cx="11722100" cy="20701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     </a:t>
            </a:r>
            <a:r>
              <a:rPr lang="el-GR" dirty="0" smtClean="0">
                <a:solidFill>
                  <a:srgbClr val="7030A0"/>
                </a:solidFill>
              </a:rPr>
              <a:t>Χορεύω;</a:t>
            </a:r>
            <a:r>
              <a:rPr lang="el-GR" dirty="0" smtClean="0">
                <a:solidFill>
                  <a:prstClr val="black"/>
                </a:solidFill>
              </a:rPr>
              <a:t>     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                           </a:t>
            </a:r>
            <a:r>
              <a:rPr lang="en-GB" dirty="0">
                <a:solidFill>
                  <a:prstClr val="black"/>
                </a:solidFill>
              </a:rPr>
              <a:t>(Am </a:t>
            </a:r>
            <a:r>
              <a:rPr lang="en-GB" dirty="0" smtClean="0">
                <a:solidFill>
                  <a:prstClr val="black"/>
                </a:solidFill>
              </a:rPr>
              <a:t>I</a:t>
            </a:r>
            <a:r>
              <a:rPr lang="el-GR" dirty="0" smtClean="0">
                <a:solidFill>
                  <a:prstClr val="black"/>
                </a:solidFill>
              </a:rPr>
              <a:t>  </a:t>
            </a:r>
            <a:r>
              <a:rPr lang="en-GB" dirty="0" smtClean="0">
                <a:solidFill>
                  <a:prstClr val="black"/>
                </a:solidFill>
              </a:rPr>
              <a:t>dancing</a:t>
            </a:r>
            <a:r>
              <a:rPr lang="en-GB" dirty="0">
                <a:solidFill>
                  <a:prstClr val="black"/>
                </a:solidFill>
              </a:rPr>
              <a:t>?) </a:t>
            </a:r>
            <a:r>
              <a:rPr lang="en-GB" dirty="0" smtClean="0">
                <a:solidFill>
                  <a:prstClr val="black"/>
                </a:solidFill>
              </a:rPr>
              <a:t/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>
                <a:solidFill>
                  <a:prstClr val="black"/>
                </a:solidFill>
              </a:rPr>
              <a:t>   </a:t>
            </a:r>
            <a:r>
              <a:rPr lang="el-GR" dirty="0">
                <a:solidFill>
                  <a:prstClr val="black"/>
                </a:solidFill>
              </a:rPr>
              <a:t>Ναι, ..........         </a:t>
            </a:r>
            <a:r>
              <a:rPr lang="el-GR" dirty="0">
                <a:solidFill>
                  <a:srgbClr val="FF0000"/>
                </a:solidFill>
              </a:rPr>
              <a:t>Όχι, ..............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96" y="3276600"/>
            <a:ext cx="3259007" cy="31832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90814" y="2469862"/>
            <a:ext cx="2500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1. </a:t>
            </a:r>
            <a:r>
              <a:rPr lang="el-GR" sz="3200" b="1" dirty="0">
                <a:solidFill>
                  <a:prstClr val="black"/>
                </a:solidFill>
              </a:rPr>
              <a:t>Τραγουδώ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0514" y="3276599"/>
            <a:ext cx="2049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2. Χορεύω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0514" y="4203700"/>
            <a:ext cx="28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Ζωγραφίζω 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30514" y="519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Διαβάζω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878653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5901"/>
            <a:ext cx="11772900" cy="2044699"/>
          </a:xfrm>
        </p:spPr>
        <p:txBody>
          <a:bodyPr>
            <a:normAutofit/>
          </a:bodyPr>
          <a:lstStyle/>
          <a:p>
            <a:r>
              <a:rPr lang="en-GB" dirty="0" smtClean="0"/>
              <a:t>      </a:t>
            </a:r>
            <a:r>
              <a:rPr lang="el-GR" dirty="0" smtClean="0">
                <a:solidFill>
                  <a:srgbClr val="7030A0"/>
                </a:solidFill>
              </a:rPr>
              <a:t>Διαβάζω;</a:t>
            </a:r>
            <a:r>
              <a:rPr lang="el-GR" dirty="0" smtClean="0"/>
              <a:t>      </a:t>
            </a:r>
            <a:r>
              <a:rPr lang="en-GB" dirty="0" smtClean="0"/>
              <a:t> </a:t>
            </a:r>
            <a:r>
              <a:rPr lang="el-GR" dirty="0" smtClean="0"/>
              <a:t>                           </a:t>
            </a:r>
            <a:r>
              <a:rPr lang="en-GB" dirty="0" smtClean="0"/>
              <a:t>(Am I reading?)</a:t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  </a:t>
            </a:r>
            <a:r>
              <a:rPr lang="el-GR" dirty="0" smtClean="0"/>
              <a:t>Ναι, ..........         </a:t>
            </a:r>
            <a:r>
              <a:rPr lang="el-GR" dirty="0" smtClean="0">
                <a:solidFill>
                  <a:srgbClr val="FF0000"/>
                </a:solidFill>
              </a:rPr>
              <a:t>Όχι, ..............   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68" y="3211967"/>
            <a:ext cx="3401863" cy="2694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30514" y="2095213"/>
            <a:ext cx="2500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1. </a:t>
            </a:r>
            <a:r>
              <a:rPr lang="el-GR" sz="3200" b="1" dirty="0">
                <a:solidFill>
                  <a:prstClr val="black"/>
                </a:solidFill>
              </a:rPr>
              <a:t>Τραγουδώ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44814" y="2919579"/>
            <a:ext cx="2049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2. Χορεύω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0514" y="3847524"/>
            <a:ext cx="28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Ζωγραφίζω 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30514" y="501506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Διαβάζω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92810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12001500" cy="6654799"/>
          </a:xfrm>
        </p:spPr>
        <p:txBody>
          <a:bodyPr>
            <a:normAutofit fontScale="90000"/>
          </a:bodyPr>
          <a:lstStyle/>
          <a:p>
            <a:r>
              <a:rPr lang="el-GR" sz="4000" u="sng" dirty="0">
                <a:solidFill>
                  <a:srgbClr val="7030A0"/>
                </a:solidFill>
              </a:rPr>
              <a:t>Τα χόμπι μου</a:t>
            </a:r>
            <a:r>
              <a:rPr lang="en-GB" sz="4000" u="sng" dirty="0">
                <a:solidFill>
                  <a:srgbClr val="7030A0"/>
                </a:solidFill>
              </a:rPr>
              <a:t> (3)</a:t>
            </a:r>
            <a:r>
              <a:rPr lang="el-GR" sz="4000" u="sng" dirty="0">
                <a:solidFill>
                  <a:srgbClr val="7030A0"/>
                </a:solidFill>
              </a:rPr>
              <a:t/>
            </a:r>
            <a:br>
              <a:rPr lang="el-GR" sz="4000" u="sng" dirty="0">
                <a:solidFill>
                  <a:srgbClr val="7030A0"/>
                </a:solidFill>
              </a:rPr>
            </a:br>
            <a:r>
              <a:rPr lang="el-GR" sz="4000" u="sng" dirty="0">
                <a:solidFill>
                  <a:srgbClr val="7030A0"/>
                </a:solidFill>
              </a:rPr>
              <a:t/>
            </a:r>
            <a:br>
              <a:rPr lang="el-GR" sz="4000" u="sng" dirty="0">
                <a:solidFill>
                  <a:srgbClr val="7030A0"/>
                </a:solidFill>
              </a:rPr>
            </a:br>
            <a:r>
              <a:rPr lang="el-GR" sz="4000" dirty="0">
                <a:solidFill>
                  <a:srgbClr val="FF0000"/>
                </a:solidFill>
              </a:rPr>
              <a:t>Χορεύω,</a:t>
            </a:r>
            <a:r>
              <a:rPr lang="el-GR" sz="4000" dirty="0">
                <a:solidFill>
                  <a:srgbClr val="7030A0"/>
                </a:solidFill>
              </a:rPr>
              <a:t/>
            </a:r>
            <a:br>
              <a:rPr lang="el-GR" sz="4000" dirty="0">
                <a:solidFill>
                  <a:srgbClr val="7030A0"/>
                </a:solidFill>
              </a:rPr>
            </a:br>
            <a:r>
              <a:rPr lang="el-GR" sz="4000" dirty="0">
                <a:solidFill>
                  <a:srgbClr val="7030A0"/>
                </a:solidFill>
              </a:rPr>
              <a:t> </a:t>
            </a:r>
            <a:br>
              <a:rPr lang="el-GR" sz="4000" dirty="0">
                <a:solidFill>
                  <a:srgbClr val="7030A0"/>
                </a:solidFill>
              </a:rPr>
            </a:br>
            <a:r>
              <a:rPr lang="el-GR" sz="4000" dirty="0">
                <a:solidFill>
                  <a:srgbClr val="7030A0"/>
                </a:solidFill>
              </a:rPr>
              <a:t/>
            </a:r>
            <a:br>
              <a:rPr lang="el-GR" sz="4000" dirty="0">
                <a:solidFill>
                  <a:srgbClr val="7030A0"/>
                </a:solidFill>
              </a:rPr>
            </a:br>
            <a:r>
              <a:rPr lang="el-GR" sz="4000" dirty="0">
                <a:solidFill>
                  <a:srgbClr val="00B050"/>
                </a:solidFill>
              </a:rPr>
              <a:t>τραγουδώ,</a:t>
            </a:r>
            <a:r>
              <a:rPr lang="el-GR" sz="4000" dirty="0">
                <a:solidFill>
                  <a:srgbClr val="7030A0"/>
                </a:solidFill>
              </a:rPr>
              <a:t/>
            </a:r>
            <a:br>
              <a:rPr lang="el-GR" sz="4000" dirty="0">
                <a:solidFill>
                  <a:srgbClr val="7030A0"/>
                </a:solidFill>
              </a:rPr>
            </a:br>
            <a:r>
              <a:rPr lang="el-GR" sz="4000" dirty="0">
                <a:solidFill>
                  <a:srgbClr val="7030A0"/>
                </a:solidFill>
              </a:rPr>
              <a:t/>
            </a:r>
            <a:br>
              <a:rPr lang="el-GR" sz="4000" dirty="0">
                <a:solidFill>
                  <a:srgbClr val="7030A0"/>
                </a:solidFill>
              </a:rPr>
            </a:br>
            <a:r>
              <a:rPr lang="el-GR" sz="4000" dirty="0">
                <a:solidFill>
                  <a:srgbClr val="7030A0"/>
                </a:solidFill>
              </a:rPr>
              <a:t/>
            </a:r>
            <a:br>
              <a:rPr lang="el-GR" sz="4000" dirty="0">
                <a:solidFill>
                  <a:srgbClr val="7030A0"/>
                </a:solidFill>
              </a:rPr>
            </a:br>
            <a:r>
              <a:rPr lang="el-GR" sz="4000" dirty="0">
                <a:solidFill>
                  <a:srgbClr val="7030A0"/>
                </a:solidFill>
              </a:rPr>
              <a:t>διαβάζω, </a:t>
            </a:r>
            <a:br>
              <a:rPr lang="el-GR" sz="4000" dirty="0">
                <a:solidFill>
                  <a:srgbClr val="7030A0"/>
                </a:solidFill>
              </a:rPr>
            </a:br>
            <a:r>
              <a:rPr lang="el-GR" sz="4000" dirty="0">
                <a:solidFill>
                  <a:srgbClr val="7030A0"/>
                </a:solidFill>
              </a:rPr>
              <a:t/>
            </a:r>
            <a:br>
              <a:rPr lang="el-GR" sz="4000" dirty="0">
                <a:solidFill>
                  <a:srgbClr val="7030A0"/>
                </a:solidFill>
              </a:rPr>
            </a:br>
            <a:r>
              <a:rPr lang="el-GR" sz="4000" dirty="0">
                <a:solidFill>
                  <a:srgbClr val="7030A0"/>
                </a:solidFill>
              </a:rPr>
              <a:t/>
            </a:r>
            <a:br>
              <a:rPr lang="el-GR" sz="4000" dirty="0">
                <a:solidFill>
                  <a:srgbClr val="7030A0"/>
                </a:solidFill>
              </a:rPr>
            </a:br>
            <a:r>
              <a:rPr lang="el-GR" sz="4000" dirty="0">
                <a:solidFill>
                  <a:srgbClr val="0070C0"/>
                </a:solidFill>
              </a:rPr>
              <a:t>ζωγραφίζω.</a:t>
            </a:r>
            <a:r>
              <a:rPr lang="el-GR" sz="4000" dirty="0">
                <a:solidFill>
                  <a:srgbClr val="7030A0"/>
                </a:solidFill>
              </a:rPr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364" y="101600"/>
            <a:ext cx="2859272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40" y="744658"/>
            <a:ext cx="2773920" cy="1609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973" y="2266399"/>
            <a:ext cx="2365453" cy="1694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262" y="3572696"/>
            <a:ext cx="1975275" cy="1566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364" y="4750062"/>
            <a:ext cx="2097206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27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12103100" cy="6743700"/>
          </a:xfrm>
        </p:spPr>
        <p:txBody>
          <a:bodyPr/>
          <a:lstStyle/>
          <a:p>
            <a:r>
              <a:rPr lang="el-GR" sz="4000" u="sng" dirty="0">
                <a:solidFill>
                  <a:srgbClr val="FFC000"/>
                </a:solidFill>
              </a:rPr>
              <a:t>Τι χόμπι έχεις;</a:t>
            </a:r>
            <a:br>
              <a:rPr lang="el-GR" sz="4000" u="sng" dirty="0">
                <a:solidFill>
                  <a:srgbClr val="FFC000"/>
                </a:solidFill>
              </a:rPr>
            </a:br>
            <a:r>
              <a:rPr lang="el-GR" sz="4000" u="sng" dirty="0">
                <a:solidFill>
                  <a:srgbClr val="FFC000"/>
                </a:solidFill>
              </a:rPr>
              <a:t/>
            </a:r>
            <a:br>
              <a:rPr lang="el-GR" sz="4000" u="sng" dirty="0">
                <a:solidFill>
                  <a:srgbClr val="FFC000"/>
                </a:solidFill>
              </a:rPr>
            </a:br>
            <a:r>
              <a:rPr lang="el-GR" sz="4000" dirty="0">
                <a:solidFill>
                  <a:srgbClr val="00B050"/>
                </a:solidFill>
              </a:rPr>
              <a:t>τραγουδώ,</a:t>
            </a: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>
                <a:solidFill>
                  <a:srgbClr val="FF0000"/>
                </a:solidFill>
              </a:rPr>
              <a:t>χορεύω.</a:t>
            </a: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u="sng" dirty="0">
                <a:solidFill>
                  <a:srgbClr val="FFC000"/>
                </a:solidFill>
              </a:rPr>
              <a:t>Τι χόμπι έχεις;</a:t>
            </a:r>
            <a:br>
              <a:rPr lang="el-GR" sz="4000" u="sng" dirty="0">
                <a:solidFill>
                  <a:srgbClr val="FFC000"/>
                </a:solidFill>
              </a:rPr>
            </a:br>
            <a:r>
              <a:rPr lang="el-GR" sz="4000" u="sng" dirty="0">
                <a:solidFill>
                  <a:srgbClr val="FFC000"/>
                </a:solidFill>
              </a:rPr>
              <a:t/>
            </a:r>
            <a:br>
              <a:rPr lang="el-GR" sz="4000" u="sng" dirty="0">
                <a:solidFill>
                  <a:srgbClr val="FFC000"/>
                </a:solidFill>
              </a:rPr>
            </a:br>
            <a:r>
              <a:rPr lang="el-GR" sz="4000" dirty="0">
                <a:solidFill>
                  <a:srgbClr val="7030A0"/>
                </a:solidFill>
              </a:rPr>
              <a:t>διαβάζω,</a:t>
            </a: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>
                <a:solidFill>
                  <a:srgbClr val="0070C0"/>
                </a:solidFill>
              </a:rPr>
              <a:t>ζωγραφίζω.</a:t>
            </a:r>
            <a:r>
              <a:rPr lang="el-GR" sz="4000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264" y="141694"/>
            <a:ext cx="2859272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40" y="2141658"/>
            <a:ext cx="2773920" cy="1609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073" y="1001305"/>
            <a:ext cx="2365453" cy="1694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251" y="3751141"/>
            <a:ext cx="1975275" cy="1566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244" y="4695266"/>
            <a:ext cx="2097206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0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65101"/>
            <a:ext cx="11874500" cy="1181100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Χορεύ</a:t>
            </a:r>
            <a:r>
              <a:rPr lang="el-GR" u="sng" dirty="0" smtClean="0">
                <a:solidFill>
                  <a:srgbClr val="FF0000"/>
                </a:solidFill>
              </a:rPr>
              <a:t>ω</a:t>
            </a:r>
            <a:r>
              <a:rPr lang="el-GR" dirty="0" smtClean="0">
                <a:solidFill>
                  <a:srgbClr val="FF0000"/>
                </a:solidFill>
              </a:rPr>
              <a:t>  </a:t>
            </a:r>
            <a:r>
              <a:rPr lang="el-GR" dirty="0" smtClean="0"/>
              <a:t>          -            </a:t>
            </a:r>
            <a:r>
              <a:rPr lang="en-GB" dirty="0" err="1" smtClean="0"/>
              <a:t>Horevo</a:t>
            </a:r>
            <a:r>
              <a:rPr lang="en-GB" dirty="0" smtClean="0"/>
              <a:t>           </a:t>
            </a:r>
            <a:r>
              <a:rPr lang="en-GB" dirty="0" smtClean="0">
                <a:solidFill>
                  <a:srgbClr val="0070C0"/>
                </a:solidFill>
              </a:rPr>
              <a:t>(I dance)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28" y="2614612"/>
            <a:ext cx="5085710" cy="29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3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65101"/>
            <a:ext cx="11671300" cy="1525588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Ζωγραφίζ</a:t>
            </a:r>
            <a:r>
              <a:rPr lang="el-GR" u="sng" dirty="0" smtClean="0">
                <a:solidFill>
                  <a:srgbClr val="FF0000"/>
                </a:solidFill>
              </a:rPr>
              <a:t>ω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           -           </a:t>
            </a:r>
            <a:r>
              <a:rPr lang="en-GB" dirty="0" smtClean="0"/>
              <a:t>Zografizo      </a:t>
            </a:r>
            <a:r>
              <a:rPr lang="en-GB" dirty="0" smtClean="0">
                <a:solidFill>
                  <a:srgbClr val="0070C0"/>
                </a:solidFill>
              </a:rPr>
              <a:t>(I draw)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965324"/>
            <a:ext cx="4370387" cy="42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5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11836400" cy="1587499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Διαβάζ</a:t>
            </a:r>
            <a:r>
              <a:rPr lang="el-GR" u="sng" dirty="0" smtClean="0">
                <a:solidFill>
                  <a:srgbClr val="FF0000"/>
                </a:solidFill>
              </a:rPr>
              <a:t>ω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                -            </a:t>
            </a:r>
            <a:r>
              <a:rPr lang="en-GB" dirty="0" smtClean="0"/>
              <a:t>Diavazo         </a:t>
            </a:r>
            <a:r>
              <a:rPr lang="en-GB" dirty="0" smtClean="0">
                <a:solidFill>
                  <a:srgbClr val="0070C0"/>
                </a:solidFill>
              </a:rPr>
              <a:t>(I read)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66" y="2438400"/>
            <a:ext cx="3072384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574" y="2539761"/>
            <a:ext cx="2613025" cy="257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1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27000"/>
            <a:ext cx="11912600" cy="6578600"/>
          </a:xfrm>
        </p:spPr>
        <p:txBody>
          <a:bodyPr/>
          <a:lstStyle/>
          <a:p>
            <a:r>
              <a:rPr lang="en-GB" u="sng" dirty="0" smtClean="0"/>
              <a:t>Let’s cut the words in letters:</a:t>
            </a:r>
            <a:br>
              <a:rPr lang="en-GB" u="sng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1. </a:t>
            </a:r>
            <a:r>
              <a:rPr lang="el-GR" dirty="0" smtClean="0"/>
              <a:t>τ-ρ-α-γ-</a:t>
            </a:r>
            <a:r>
              <a:rPr lang="el-GR" u="sng" dirty="0" smtClean="0"/>
              <a:t>ο-υ</a:t>
            </a:r>
            <a:r>
              <a:rPr lang="el-GR" dirty="0" smtClean="0"/>
              <a:t>-δ-ώ                </a:t>
            </a:r>
            <a:r>
              <a:rPr lang="el-GR" dirty="0" smtClean="0">
                <a:solidFill>
                  <a:srgbClr val="FF0000"/>
                </a:solidFill>
              </a:rPr>
              <a:t>τραγουδώ</a:t>
            </a:r>
            <a:r>
              <a:rPr lang="el-GR" dirty="0" smtClean="0"/>
              <a:t>       </a:t>
            </a:r>
            <a:r>
              <a:rPr lang="en-GB" dirty="0" smtClean="0">
                <a:solidFill>
                  <a:srgbClr val="0070C0"/>
                </a:solidFill>
              </a:rPr>
              <a:t>(I sing)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     t-r-a-g-</a:t>
            </a:r>
            <a:r>
              <a:rPr lang="en-GB" u="sng" dirty="0" smtClean="0">
                <a:solidFill>
                  <a:srgbClr val="0070C0"/>
                </a:solidFill>
              </a:rPr>
              <a:t>o-u</a:t>
            </a:r>
            <a:r>
              <a:rPr lang="en-GB" dirty="0" smtClean="0">
                <a:solidFill>
                  <a:srgbClr val="0070C0"/>
                </a:solidFill>
              </a:rPr>
              <a:t>-d-o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2. </a:t>
            </a:r>
            <a:r>
              <a:rPr lang="el-GR" dirty="0" smtClean="0"/>
              <a:t>χ-ο-ρ-</a:t>
            </a:r>
            <a:r>
              <a:rPr lang="el-GR" u="sng" dirty="0" smtClean="0"/>
              <a:t>ε-ύ</a:t>
            </a:r>
            <a:r>
              <a:rPr lang="el-GR" dirty="0" smtClean="0"/>
              <a:t>-ω                        </a:t>
            </a:r>
            <a:r>
              <a:rPr lang="el-GR" dirty="0" smtClean="0">
                <a:solidFill>
                  <a:srgbClr val="FF0000"/>
                </a:solidFill>
              </a:rPr>
              <a:t>χορεύω</a:t>
            </a:r>
            <a:r>
              <a:rPr lang="el-GR" dirty="0" smtClean="0"/>
              <a:t>           </a:t>
            </a:r>
            <a:r>
              <a:rPr lang="en-GB" dirty="0" smtClean="0">
                <a:solidFill>
                  <a:srgbClr val="0070C0"/>
                </a:solidFill>
              </a:rPr>
              <a:t>(I dance)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    h-o-r-</a:t>
            </a:r>
            <a:r>
              <a:rPr lang="en-GB" u="sng" dirty="0" smtClean="0">
                <a:solidFill>
                  <a:srgbClr val="0070C0"/>
                </a:solidFill>
              </a:rPr>
              <a:t>e-v</a:t>
            </a:r>
            <a:r>
              <a:rPr lang="en-GB" dirty="0" smtClean="0">
                <a:solidFill>
                  <a:srgbClr val="0070C0"/>
                </a:solidFill>
              </a:rPr>
              <a:t>-o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3. </a:t>
            </a:r>
            <a:r>
              <a:rPr lang="el-GR" dirty="0" smtClean="0"/>
              <a:t>ζ-ω-γ-ρ-α-φ-ί-ζ-ω              </a:t>
            </a:r>
            <a:r>
              <a:rPr lang="el-GR" dirty="0" smtClean="0">
                <a:solidFill>
                  <a:srgbClr val="FF0000"/>
                </a:solidFill>
              </a:rPr>
              <a:t>ζωγραφίζω</a:t>
            </a:r>
            <a:r>
              <a:rPr lang="el-GR" dirty="0" smtClean="0"/>
              <a:t>    </a:t>
            </a:r>
            <a:r>
              <a:rPr lang="en-GB" dirty="0" smtClean="0"/>
              <a:t>  </a:t>
            </a:r>
            <a:r>
              <a:rPr lang="en-GB" dirty="0" smtClean="0">
                <a:solidFill>
                  <a:srgbClr val="0070C0"/>
                </a:solidFill>
              </a:rPr>
              <a:t>(I draw)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     z-o-g-r-a- f- </a:t>
            </a:r>
            <a:r>
              <a:rPr lang="en-GB" dirty="0" err="1" smtClean="0">
                <a:solidFill>
                  <a:srgbClr val="0070C0"/>
                </a:solidFill>
              </a:rPr>
              <a:t>i</a:t>
            </a:r>
            <a:r>
              <a:rPr lang="en-GB" dirty="0" smtClean="0">
                <a:solidFill>
                  <a:srgbClr val="0070C0"/>
                </a:solidFill>
              </a:rPr>
              <a:t>- z-o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4. </a:t>
            </a:r>
            <a:r>
              <a:rPr lang="el-GR" dirty="0" smtClean="0"/>
              <a:t>δ-ι-α-β-ά-ζ-ω                     </a:t>
            </a:r>
            <a:r>
              <a:rPr lang="el-GR" dirty="0" smtClean="0">
                <a:solidFill>
                  <a:srgbClr val="FF0000"/>
                </a:solidFill>
              </a:rPr>
              <a:t>διαβάζω </a:t>
            </a:r>
            <a:r>
              <a:rPr lang="el-GR" dirty="0" smtClean="0"/>
              <a:t>          </a:t>
            </a:r>
            <a:r>
              <a:rPr lang="en-GB" dirty="0" smtClean="0">
                <a:solidFill>
                  <a:srgbClr val="0070C0"/>
                </a:solidFill>
              </a:rPr>
              <a:t>(I read)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   d-</a:t>
            </a:r>
            <a:r>
              <a:rPr lang="en-GB" dirty="0" err="1" smtClean="0">
                <a:solidFill>
                  <a:srgbClr val="0070C0"/>
                </a:solidFill>
              </a:rPr>
              <a:t>i</a:t>
            </a:r>
            <a:r>
              <a:rPr lang="en-GB" dirty="0" smtClean="0">
                <a:solidFill>
                  <a:srgbClr val="0070C0"/>
                </a:solidFill>
              </a:rPr>
              <a:t>-a –v-a-z-o</a:t>
            </a:r>
            <a:r>
              <a:rPr lang="el-GR" dirty="0" smtClean="0">
                <a:solidFill>
                  <a:srgbClr val="0070C0"/>
                </a:solidFill>
              </a:rPr>
              <a:t>  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0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001"/>
            <a:ext cx="11861800" cy="6616700"/>
          </a:xfrm>
        </p:spPr>
        <p:txBody>
          <a:bodyPr/>
          <a:lstStyle/>
          <a:p>
            <a:r>
              <a:rPr lang="en-GB" u="sng" dirty="0" smtClean="0"/>
              <a:t>Let’s cut the words in syllables (pieces):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1. </a:t>
            </a:r>
            <a:r>
              <a:rPr lang="el-GR" dirty="0" smtClean="0"/>
              <a:t>τρα – γου – δώ               </a:t>
            </a:r>
            <a:r>
              <a:rPr lang="el-GR" dirty="0" smtClean="0">
                <a:solidFill>
                  <a:srgbClr val="FF0000"/>
                </a:solidFill>
              </a:rPr>
              <a:t>τραγουδώ</a:t>
            </a:r>
            <a:r>
              <a:rPr lang="el-GR" dirty="0" smtClean="0"/>
              <a:t>       </a:t>
            </a:r>
            <a:r>
              <a:rPr lang="en-GB" dirty="0" smtClean="0">
                <a:solidFill>
                  <a:srgbClr val="0070C0"/>
                </a:solidFill>
              </a:rPr>
              <a:t>(I sing)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</a:t>
            </a:r>
            <a:r>
              <a:rPr lang="en-GB" dirty="0" err="1" smtClean="0">
                <a:solidFill>
                  <a:srgbClr val="0070C0"/>
                </a:solidFill>
              </a:rPr>
              <a:t>tra</a:t>
            </a:r>
            <a:r>
              <a:rPr lang="en-GB" dirty="0" smtClean="0">
                <a:solidFill>
                  <a:srgbClr val="0070C0"/>
                </a:solidFill>
              </a:rPr>
              <a:t> -  </a:t>
            </a:r>
            <a:r>
              <a:rPr lang="en-GB" dirty="0" err="1" smtClean="0">
                <a:solidFill>
                  <a:srgbClr val="0070C0"/>
                </a:solidFill>
              </a:rPr>
              <a:t>gou</a:t>
            </a:r>
            <a:r>
              <a:rPr lang="en-GB" dirty="0" smtClean="0">
                <a:solidFill>
                  <a:srgbClr val="0070C0"/>
                </a:solidFill>
              </a:rPr>
              <a:t> -  do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 smtClean="0"/>
              <a:t>2. </a:t>
            </a:r>
            <a:r>
              <a:rPr lang="el-GR" dirty="0" smtClean="0"/>
              <a:t>χο – ρεύ – ω                    </a:t>
            </a:r>
            <a:r>
              <a:rPr lang="el-GR" dirty="0" smtClean="0">
                <a:solidFill>
                  <a:srgbClr val="FF0000"/>
                </a:solidFill>
              </a:rPr>
              <a:t>χορεύω</a:t>
            </a:r>
            <a:r>
              <a:rPr lang="el-GR" dirty="0" smtClean="0"/>
              <a:t>           </a:t>
            </a:r>
            <a:r>
              <a:rPr lang="el-GR" dirty="0" smtClean="0">
                <a:solidFill>
                  <a:srgbClr val="0070C0"/>
                </a:solidFill>
              </a:rPr>
              <a:t>(</a:t>
            </a:r>
            <a:r>
              <a:rPr lang="en-GB" dirty="0" smtClean="0">
                <a:solidFill>
                  <a:srgbClr val="0070C0"/>
                </a:solidFill>
              </a:rPr>
              <a:t>I dance)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    </a:t>
            </a:r>
            <a:r>
              <a:rPr lang="en-GB" dirty="0" err="1" smtClean="0">
                <a:solidFill>
                  <a:srgbClr val="0070C0"/>
                </a:solidFill>
              </a:rPr>
              <a:t>ho</a:t>
            </a:r>
            <a:r>
              <a:rPr lang="en-GB" dirty="0" smtClean="0">
                <a:solidFill>
                  <a:srgbClr val="0070C0"/>
                </a:solidFill>
              </a:rPr>
              <a:t> – rev  -  o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3. </a:t>
            </a:r>
            <a:r>
              <a:rPr lang="el-GR" dirty="0" smtClean="0"/>
              <a:t>ζω – γρα – φί – ζω          </a:t>
            </a:r>
            <a:r>
              <a:rPr lang="el-GR" dirty="0" smtClean="0">
                <a:solidFill>
                  <a:srgbClr val="FF0000"/>
                </a:solidFill>
              </a:rPr>
              <a:t>ζωγραφίζω</a:t>
            </a:r>
            <a:r>
              <a:rPr lang="el-GR" dirty="0" smtClean="0"/>
              <a:t>      </a:t>
            </a:r>
            <a:r>
              <a:rPr lang="en-GB" dirty="0" smtClean="0">
                <a:solidFill>
                  <a:srgbClr val="0070C0"/>
                </a:solidFill>
              </a:rPr>
              <a:t>(I draw)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    zo  -  </a:t>
            </a:r>
            <a:r>
              <a:rPr lang="en-GB" dirty="0" err="1" smtClean="0">
                <a:solidFill>
                  <a:srgbClr val="0070C0"/>
                </a:solidFill>
              </a:rPr>
              <a:t>gra</a:t>
            </a:r>
            <a:r>
              <a:rPr lang="en-GB" dirty="0" smtClean="0">
                <a:solidFill>
                  <a:srgbClr val="0070C0"/>
                </a:solidFill>
              </a:rPr>
              <a:t>  -  fi  -  zo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4. </a:t>
            </a:r>
            <a:r>
              <a:rPr lang="el-GR" dirty="0" smtClean="0"/>
              <a:t>δια – βά – ζω                   </a:t>
            </a:r>
            <a:r>
              <a:rPr lang="el-GR" dirty="0" smtClean="0">
                <a:solidFill>
                  <a:srgbClr val="FF0000"/>
                </a:solidFill>
              </a:rPr>
              <a:t>διαβάζω</a:t>
            </a:r>
            <a:r>
              <a:rPr lang="el-GR" dirty="0" smtClean="0"/>
              <a:t>          </a:t>
            </a:r>
            <a:r>
              <a:rPr lang="en-GB" dirty="0" smtClean="0">
                <a:solidFill>
                  <a:srgbClr val="0070C0"/>
                </a:solidFill>
              </a:rPr>
              <a:t>(I read)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   </a:t>
            </a:r>
            <a:r>
              <a:rPr lang="en-GB" dirty="0" err="1" smtClean="0">
                <a:solidFill>
                  <a:srgbClr val="0070C0"/>
                </a:solidFill>
              </a:rPr>
              <a:t>dia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 -  </a:t>
            </a:r>
            <a:r>
              <a:rPr lang="en-GB" dirty="0" err="1" smtClean="0">
                <a:solidFill>
                  <a:srgbClr val="0070C0"/>
                </a:solidFill>
              </a:rPr>
              <a:t>va</a:t>
            </a:r>
            <a:r>
              <a:rPr lang="en-GB" dirty="0" smtClean="0">
                <a:solidFill>
                  <a:srgbClr val="0070C0"/>
                </a:solidFill>
              </a:rPr>
              <a:t>  -  zo 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5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88900"/>
            <a:ext cx="11887200" cy="6629400"/>
          </a:xfrm>
        </p:spPr>
        <p:txBody>
          <a:bodyPr/>
          <a:lstStyle/>
          <a:p>
            <a:r>
              <a:rPr lang="en-GB" u="sng" dirty="0" smtClean="0"/>
              <a:t>What does it mean in English? </a:t>
            </a:r>
            <a:br>
              <a:rPr lang="en-GB" u="sng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l-GR" dirty="0" smtClean="0"/>
              <a:t>1. </a:t>
            </a:r>
            <a:r>
              <a:rPr lang="el-GR" dirty="0" smtClean="0">
                <a:solidFill>
                  <a:srgbClr val="FF0000"/>
                </a:solidFill>
              </a:rPr>
              <a:t>Τραγουδώ</a:t>
            </a:r>
            <a:r>
              <a:rPr lang="el-GR" dirty="0" smtClean="0"/>
              <a:t>                                  </a:t>
            </a:r>
            <a:r>
              <a:rPr lang="en-GB" dirty="0" smtClean="0">
                <a:solidFill>
                  <a:srgbClr val="0070C0"/>
                </a:solidFill>
              </a:rPr>
              <a:t>I draw         </a:t>
            </a:r>
            <a:r>
              <a:rPr lang="en-GB" dirty="0" smtClean="0"/>
              <a:t>A</a:t>
            </a:r>
            <a:br>
              <a:rPr lang="en-GB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2. </a:t>
            </a:r>
            <a:r>
              <a:rPr lang="el-GR" dirty="0" smtClean="0">
                <a:solidFill>
                  <a:srgbClr val="FF0000"/>
                </a:solidFill>
              </a:rPr>
              <a:t>Χορεύω</a:t>
            </a:r>
            <a:r>
              <a:rPr lang="en-GB" dirty="0" smtClean="0"/>
              <a:t>                                       </a:t>
            </a:r>
            <a:r>
              <a:rPr lang="en-GB" dirty="0" smtClean="0">
                <a:solidFill>
                  <a:srgbClr val="0070C0"/>
                </a:solidFill>
              </a:rPr>
              <a:t>I read</a:t>
            </a:r>
            <a:r>
              <a:rPr lang="en-GB" dirty="0" smtClean="0"/>
              <a:t>           B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3. </a:t>
            </a:r>
            <a:r>
              <a:rPr lang="el-GR" dirty="0" smtClean="0">
                <a:solidFill>
                  <a:srgbClr val="FF0000"/>
                </a:solidFill>
              </a:rPr>
              <a:t>Ζωγραφίζω</a:t>
            </a:r>
            <a:r>
              <a:rPr lang="en-GB" dirty="0" smtClean="0"/>
              <a:t>                                </a:t>
            </a:r>
            <a:r>
              <a:rPr lang="en-GB" dirty="0" smtClean="0">
                <a:solidFill>
                  <a:srgbClr val="0070C0"/>
                </a:solidFill>
              </a:rPr>
              <a:t>I sing           </a:t>
            </a:r>
            <a:r>
              <a:rPr lang="en-GB" dirty="0" smtClean="0"/>
              <a:t>C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4. </a:t>
            </a:r>
            <a:r>
              <a:rPr lang="el-GR" dirty="0" smtClean="0">
                <a:solidFill>
                  <a:srgbClr val="FF0000"/>
                </a:solidFill>
              </a:rPr>
              <a:t>Διαβάζω</a:t>
            </a:r>
            <a:r>
              <a:rPr lang="en-GB" dirty="0" smtClean="0"/>
              <a:t>                                    </a:t>
            </a:r>
            <a:r>
              <a:rPr lang="en-GB" dirty="0" smtClean="0">
                <a:solidFill>
                  <a:srgbClr val="0070C0"/>
                </a:solidFill>
              </a:rPr>
              <a:t>I dance        </a:t>
            </a:r>
            <a:r>
              <a:rPr lang="en-GB" dirty="0" smtClean="0"/>
              <a:t>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119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01600"/>
            <a:ext cx="11976100" cy="6629399"/>
          </a:xfrm>
        </p:spPr>
        <p:txBody>
          <a:bodyPr/>
          <a:lstStyle/>
          <a:p>
            <a:r>
              <a:rPr lang="en-GB" u="sng" dirty="0" smtClean="0"/>
              <a:t>Let’s untangle the words:</a:t>
            </a:r>
            <a:br>
              <a:rPr lang="en-GB" u="sng" dirty="0" smtClean="0"/>
            </a:br>
            <a:r>
              <a:rPr lang="en-GB" u="sng" dirty="0"/>
              <a:t/>
            </a:r>
            <a:br>
              <a:rPr lang="en-GB" u="sng" dirty="0"/>
            </a:br>
            <a:r>
              <a:rPr lang="en-GB" dirty="0" smtClean="0"/>
              <a:t>1. </a:t>
            </a:r>
            <a:r>
              <a:rPr lang="el-GR" dirty="0" smtClean="0"/>
              <a:t>ρεχοωύ</a:t>
            </a:r>
            <a:r>
              <a:rPr lang="en-GB" dirty="0" smtClean="0"/>
              <a:t>=</a:t>
            </a:r>
            <a:r>
              <a:rPr lang="en-GB" dirty="0"/>
              <a:t> </a:t>
            </a:r>
            <a:r>
              <a:rPr lang="el-GR" dirty="0" smtClean="0"/>
              <a:t>                        </a:t>
            </a:r>
            <a:r>
              <a:rPr lang="el-GR" dirty="0" smtClean="0">
                <a:solidFill>
                  <a:srgbClr val="FF0000"/>
                </a:solidFill>
              </a:rPr>
              <a:t>τραγουδώ</a:t>
            </a:r>
            <a:r>
              <a:rPr lang="el-GR" dirty="0" smtClean="0"/>
              <a:t>   Α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2. ωγρίφωζα </a:t>
            </a:r>
            <a:r>
              <a:rPr lang="en-GB" dirty="0" smtClean="0"/>
              <a:t>= </a:t>
            </a:r>
            <a:r>
              <a:rPr lang="en-GB" dirty="0"/>
              <a:t> </a:t>
            </a:r>
            <a:r>
              <a:rPr lang="en-GB" dirty="0" smtClean="0"/>
              <a:t>          </a:t>
            </a:r>
            <a:r>
              <a:rPr lang="el-GR" dirty="0" smtClean="0"/>
              <a:t>       </a:t>
            </a:r>
            <a:r>
              <a:rPr lang="el-GR" dirty="0" smtClean="0">
                <a:solidFill>
                  <a:srgbClr val="FF0000"/>
                </a:solidFill>
              </a:rPr>
              <a:t>διαβάζω</a:t>
            </a:r>
            <a:r>
              <a:rPr lang="el-GR" dirty="0" smtClean="0"/>
              <a:t>      </a:t>
            </a:r>
            <a:r>
              <a:rPr lang="en-GB" dirty="0" smtClean="0"/>
              <a:t> </a:t>
            </a:r>
            <a:r>
              <a:rPr lang="el-GR" dirty="0" smtClean="0"/>
              <a:t>Β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3. βάδιαωζ  </a:t>
            </a:r>
            <a:r>
              <a:rPr lang="en-GB" dirty="0" smtClean="0"/>
              <a:t>= </a:t>
            </a:r>
            <a:r>
              <a:rPr lang="el-GR" dirty="0" smtClean="0"/>
              <a:t>                    </a:t>
            </a:r>
            <a:r>
              <a:rPr lang="el-GR" dirty="0" smtClean="0">
                <a:solidFill>
                  <a:srgbClr val="FF0000"/>
                </a:solidFill>
              </a:rPr>
              <a:t>χορεύω</a:t>
            </a:r>
            <a:r>
              <a:rPr lang="el-GR" dirty="0" smtClean="0"/>
              <a:t>      </a:t>
            </a:r>
            <a:r>
              <a:rPr lang="en-GB" dirty="0" smtClean="0"/>
              <a:t>  C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4. γουτραδώ = </a:t>
            </a:r>
            <a:r>
              <a:rPr lang="en-GB" dirty="0" smtClean="0"/>
              <a:t>                  </a:t>
            </a:r>
            <a:r>
              <a:rPr lang="el-GR" dirty="0" smtClean="0">
                <a:solidFill>
                  <a:srgbClr val="FF0000"/>
                </a:solidFill>
              </a:rPr>
              <a:t>ζωγραφίζω</a:t>
            </a:r>
            <a:r>
              <a:rPr lang="el-GR" dirty="0" smtClean="0"/>
              <a:t> </a:t>
            </a:r>
            <a:r>
              <a:rPr lang="en-GB" dirty="0" smtClean="0"/>
              <a:t>  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832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335</Words>
  <Application>Microsoft Office PowerPoint</Application>
  <PresentationFormat>Widescreen</PresentationFormat>
  <Paragraphs>74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Τα χόμπι μου               -                 My hobbies  (Week 2 – Part A)</vt:lpstr>
      <vt:lpstr>Τραγουδώ     -      Tragoudo            (I sing)   </vt:lpstr>
      <vt:lpstr>Χορεύω            -            Horevo           (I dance)</vt:lpstr>
      <vt:lpstr>Ζωγραφίζω            -           Zografizo      (I draw)</vt:lpstr>
      <vt:lpstr>Διαβάζω                 -            Diavazo         (I read)</vt:lpstr>
      <vt:lpstr>Let’s cut the words in letters:  1. τ-ρ-α-γ-ο-υ-δ-ώ                τραγουδώ       (I sing)      t-r-a-g-o-u-d-o 2. χ-ο-ρ-ε-ύ-ω                        χορεύω           (I dance)     h-o-r-e-v-o 3. ζ-ω-γ-ρ-α-φ-ί-ζ-ω              ζωγραφίζω      (I draw)      z-o-g-r-a- f- i- z-o 4. δ-ι-α-β-ά-ζ-ω                     διαβάζω           (I read)     d-i-a –v-a-z-o  </vt:lpstr>
      <vt:lpstr>Let’s cut the words in syllables (pieces):   1. τρα – γου – δώ               τραγουδώ       (I sing)       tra -  gou -  do 2. χο – ρεύ – ω                    χορεύω           (I dance)     ho – rev  -  o 3. ζω – γρα – φί – ζω          ζωγραφίζω      (I draw)     zo  -  gra  -  fi  -  zo 4. δια – βά – ζω                   διαβάζω          (I read)     dia  -  va  -  zo </vt:lpstr>
      <vt:lpstr>What does it mean in English?   1. Τραγουδώ                                  I draw         A  2. Χορεύω                                       I read           B  3. Ζωγραφίζω                                I sing           C  4. Διαβάζω                                    I dance        D</vt:lpstr>
      <vt:lpstr>Let’s untangle the words:  1. ρεχοωύ=                         τραγουδώ   Α  2. ωγρίφωζα =                   διαβάζω       Β  3. βάδιαωζ  =                     χορεύω        C  4. γουτραδώ =                   ζωγραφίζω   D</vt:lpstr>
      <vt:lpstr>    Can you find the missing half???  1. Τραγ                                  εύω    Α              Τραγουδώ  2. Χορ                                    ουδώ  Β              Χορεύω  3. Ζωγρα                               άζω     C              Ζωγραφίζω  4. Διαβ                                   φίζω      D           Διαβάζω    </vt:lpstr>
      <vt:lpstr>Τι χόμπι έχεις;            -     What hobby do you have? </vt:lpstr>
      <vt:lpstr>Τι χόμπι έχεις;    -     What hobby do you have? </vt:lpstr>
      <vt:lpstr>Τι χόμπι έχεις;            -     What hobby do you have? </vt:lpstr>
      <vt:lpstr>Τι χόμπι έχεις;        -     What hobby do you have? </vt:lpstr>
      <vt:lpstr>Τα χόμπι μου (3)  Χορεύω,    τραγουδώ,   διαβάζω,    ζωγραφίζω.    </vt:lpstr>
      <vt:lpstr>Τι χόμπι έχεις;  τραγουδώ,  χορεύω.  Τι χόμπι έχεις;  διαβάζω,  ζωγραφίζω. </vt:lpstr>
      <vt:lpstr>Τι λείπει;              -          What is missing?</vt:lpstr>
      <vt:lpstr>Τι λείπει;              -          What is missing?</vt:lpstr>
      <vt:lpstr>Τι λείπει;              -          What is missing?</vt:lpstr>
      <vt:lpstr>   Τι λείπει;              -          What is missing?</vt:lpstr>
      <vt:lpstr>   Ζωγραφίζω;                                  (Am I drawing?)      Ναι, ..........         Όχι, .............. </vt:lpstr>
      <vt:lpstr>     Τραγουδώ;                                  (Am I singing?)      Ναι, ..........         Όχι, .............. </vt:lpstr>
      <vt:lpstr>     Χορεύω;                                 (Am I  dancing?)      Ναι, ..........         Όχι, .............. </vt:lpstr>
      <vt:lpstr>      Διαβάζω;                                  (Am I reading?)      Ναι, ..........         Όχι, ..............    </vt:lpstr>
      <vt:lpstr>Τα χόμπι μου (3)  Χορεύω,    τραγουδώ,   διαβάζω,    ζωγραφίζω. </vt:lpstr>
      <vt:lpstr>Τι χόμπι έχεις;  τραγουδώ,  χορεύω.  Τι χόμπι έχεις;  διαβάζω,  ζωγραφίζω.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Τραγουδώ     -      Tragoudo            (I sing)   </dc:title>
  <dc:creator>Chrysanthos Chrysanthakopoulos</dc:creator>
  <cp:lastModifiedBy>Chrysanthos Chrysanthakopoulos</cp:lastModifiedBy>
  <cp:revision>24</cp:revision>
  <dcterms:created xsi:type="dcterms:W3CDTF">2021-02-01T11:33:34Z</dcterms:created>
  <dcterms:modified xsi:type="dcterms:W3CDTF">2021-02-02T11:38:12Z</dcterms:modified>
</cp:coreProperties>
</file>