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0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1990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5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1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22469" y="257684"/>
            <a:ext cx="1014538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Choose one sound from below and make a word list.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22267"/>
              </p:ext>
            </p:extLst>
          </p:nvPr>
        </p:nvGraphicFramePr>
        <p:xfrm>
          <a:off x="1587863" y="1816945"/>
          <a:ext cx="8127999" cy="409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254266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35611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55450816"/>
                    </a:ext>
                  </a:extLst>
                </a:gridCol>
              </a:tblGrid>
              <a:tr h="75643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ow</a:t>
                      </a:r>
                      <a:endParaRPr lang="en-GB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a-e</a:t>
                      </a:r>
                      <a:endParaRPr lang="en-GB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oo</a:t>
                      </a:r>
                      <a:endParaRPr lang="en-GB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100638"/>
                  </a:ext>
                </a:extLst>
              </a:tr>
              <a:tr h="3180157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know</a:t>
                      </a:r>
                      <a:endParaRPr lang="en-GB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8560"/>
                  </a:ext>
                </a:extLst>
              </a:tr>
            </a:tbl>
          </a:graphicData>
        </a:graphic>
      </p:graphicFrame>
      <p:sp>
        <p:nvSpPr>
          <p:cNvPr id="5" name="Arc 4">
            <a:extLst>
              <a:ext uri="{FF2B5EF4-FFF2-40B4-BE49-F238E27FC236}">
                <a16:creationId xmlns:a16="http://schemas.microsoft.com/office/drawing/2014/main" id="{325D0F02-CBBA-46D2-BC31-4D76340A1C93}"/>
              </a:ext>
            </a:extLst>
          </p:cNvPr>
          <p:cNvSpPr/>
          <p:nvPr/>
        </p:nvSpPr>
        <p:spPr>
          <a:xfrm>
            <a:off x="5316582" y="1816945"/>
            <a:ext cx="914400" cy="479414"/>
          </a:xfrm>
          <a:prstGeom prst="arc">
            <a:avLst>
              <a:gd name="adj1" fmla="val 11022503"/>
              <a:gd name="adj2" fmla="val 21264753"/>
            </a:avLst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8543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AEE138-CA03-4CB3-8799-52A686BD5D44}"/>
              </a:ext>
            </a:extLst>
          </p:cNvPr>
          <p:cNvSpPr txBox="1"/>
          <p:nvPr/>
        </p:nvSpPr>
        <p:spPr>
          <a:xfrm>
            <a:off x="3056708" y="487408"/>
            <a:ext cx="808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u="sng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Tuesday 9</a:t>
            </a:r>
            <a:r>
              <a:rPr lang="en-GB" sz="3200" u="sng" baseline="30000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th</a:t>
            </a:r>
            <a:r>
              <a:rPr lang="en-GB" sz="3200" u="sng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 February </a:t>
            </a:r>
            <a:r>
              <a:rPr lang="en-GB" sz="3200" u="sng" dirty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47675" y="1752600"/>
            <a:ext cx="11296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Today we will…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Learn a new sound.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Practise reading and spelling words with the new sound.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Write sentences with new spellings,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40865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2050870" cy="923330"/>
            <a:chOff x="5251267" y="2403567"/>
            <a:chExt cx="1110343" cy="672420"/>
          </a:xfrm>
          <a:noFill/>
        </p:grpSpPr>
        <p:sp>
          <p:nvSpPr>
            <p:cNvPr id="2" name="Oval 1"/>
            <p:cNvSpPr/>
            <p:nvPr/>
          </p:nvSpPr>
          <p:spPr>
            <a:xfrm>
              <a:off x="5303520" y="2403567"/>
              <a:ext cx="1005839" cy="5847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51267" y="2403567"/>
              <a:ext cx="1110343" cy="672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u="sng" dirty="0" err="1">
                  <a:solidFill>
                    <a:schemeClr val="accent2"/>
                  </a:solidFill>
                  <a:uFill>
                    <a:solidFill>
                      <a:schemeClr val="accent1"/>
                    </a:solidFill>
                  </a:uFill>
                  <a:latin typeface="XCCW Joined 4a" panose="03050602040000000000" pitchFamily="66" charset="0"/>
                </a:rPr>
                <a:t>ai</a:t>
              </a:r>
              <a:endParaRPr lang="en-GB" sz="5400" u="sng" dirty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6514" y="924478"/>
            <a:ext cx="289995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r</a:t>
            </a:r>
            <a:r>
              <a:rPr lang="en-US" sz="6600" u="heavy" dirty="0" smtClean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rPr>
              <a:t>oa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d</a:t>
            </a:r>
            <a:endParaRPr lang="en-GB" sz="6600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688182" y="60327"/>
            <a:ext cx="4879893" cy="2264862"/>
          </a:xfrm>
          <a:prstGeom prst="wedgeEllipseCallout">
            <a:avLst>
              <a:gd name="adj1" fmla="val 52513"/>
              <a:gd name="adj2" fmla="val 5565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XCCW Joined 4a" panose="03050602040000000000" pitchFamily="66" charset="0"/>
              </a:rPr>
              <a:t>Time to read..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accent3"/>
                </a:solidFill>
                <a:latin typeface="XCCW Joined 4a" panose="03050602040000000000" pitchFamily="66" charset="0"/>
              </a:rPr>
              <a:t>Say the special friend sound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accent3"/>
                </a:solidFill>
                <a:latin typeface="XCCW Joined 4a" panose="03050602040000000000" pitchFamily="66" charset="0"/>
              </a:rPr>
              <a:t>Fred the word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accent3"/>
                </a:solidFill>
                <a:latin typeface="XCCW Joined 4a" panose="03050602040000000000" pitchFamily="66" charset="0"/>
              </a:rPr>
              <a:t>Say the word </a:t>
            </a:r>
            <a:endParaRPr lang="en-GB" sz="2400" dirty="0">
              <a:solidFill>
                <a:schemeClr val="accent3"/>
              </a:solidFill>
              <a:latin typeface="XCCW Joined 4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824" y="2325189"/>
            <a:ext cx="289995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t</a:t>
            </a:r>
            <a:r>
              <a:rPr lang="en-US" sz="6600" u="heavy" dirty="0" smtClean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rPr>
              <a:t>oa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d</a:t>
            </a:r>
            <a:endParaRPr lang="en-GB" sz="6600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563" y="3725900"/>
            <a:ext cx="289995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t</a:t>
            </a:r>
            <a:r>
              <a:rPr lang="en-US" sz="6600" u="heavy" dirty="0" smtClean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rPr>
              <a:t>oa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st</a:t>
            </a:r>
            <a:endParaRPr lang="en-GB" sz="6600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563" y="5101685"/>
            <a:ext cx="289995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r</a:t>
            </a:r>
            <a:r>
              <a:rPr lang="en-US" sz="6600" u="heavy" dirty="0" smtClean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rPr>
              <a:t>oa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d</a:t>
            </a:r>
            <a:endParaRPr lang="en-GB" sz="6600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5003" y="2093273"/>
            <a:ext cx="289995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m</a:t>
            </a:r>
            <a:r>
              <a:rPr lang="en-US" sz="6600" u="heavy" dirty="0" smtClean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rPr>
              <a:t>oa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t</a:t>
            </a:r>
            <a:endParaRPr lang="en-GB" sz="6600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5003" y="3433185"/>
            <a:ext cx="289995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g</a:t>
            </a:r>
            <a:r>
              <a:rPr lang="en-US" sz="6600" u="heavy" dirty="0" smtClean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rPr>
              <a:t>oa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t</a:t>
            </a:r>
            <a:endParaRPr lang="en-GB" sz="6600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716" y="1416860"/>
            <a:ext cx="3592288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XCCW Joined 4a" panose="03050602040000000000" pitchFamily="66" charset="0"/>
              </a:rPr>
              <a:t>f</a:t>
            </a:r>
            <a:r>
              <a:rPr lang="en-US" sz="6600" u="heavy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ai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ch</a:t>
            </a:r>
            <a:endParaRPr lang="en-GB" sz="6600" dirty="0">
              <a:solidFill>
                <a:schemeClr val="accent6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743" y="1553036"/>
            <a:ext cx="291067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XCCW Joined 4a" panose="03050602040000000000" pitchFamily="66" charset="0"/>
              </a:rPr>
              <a:t>b</a:t>
            </a:r>
            <a:r>
              <a:rPr lang="en-US" sz="6600" u="heavy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ai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g</a:t>
            </a:r>
            <a:endParaRPr lang="en-GB" sz="6600" dirty="0">
              <a:solidFill>
                <a:schemeClr val="accent6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716" y="2694363"/>
            <a:ext cx="329619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XCCW Joined 4a" panose="03050602040000000000" pitchFamily="66" charset="0"/>
              </a:rPr>
              <a:t>c</a:t>
            </a:r>
            <a:r>
              <a:rPr lang="en-US" sz="6600" u="heavy" dirty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aw</a:t>
            </a:r>
            <a:endParaRPr lang="en-GB" sz="6600" dirty="0">
              <a:solidFill>
                <a:schemeClr val="accent6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410" y="3971866"/>
            <a:ext cx="3806183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accent6">
                    <a:lumMod val="50000"/>
                  </a:schemeClr>
                </a:solidFill>
                <a:latin typeface="XCCW Joined 4a" panose="03050602040000000000" pitchFamily="66" charset="0"/>
              </a:rPr>
              <a:t>f</a:t>
            </a:r>
            <a:r>
              <a:rPr lang="en-US" sz="6600" u="heavy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ow</a:t>
            </a:r>
            <a:r>
              <a:rPr lang="en-US" sz="6600" u="sng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7030A0"/>
                  </a:solidFill>
                </a:uFill>
                <a:latin typeface="XCCW Joined 4a" panose="03050602040000000000" pitchFamily="66" charset="0"/>
              </a:rPr>
              <a:t>ch</a:t>
            </a:r>
            <a:endParaRPr lang="en-GB" sz="6600" u="sng" dirty="0">
              <a:solidFill>
                <a:schemeClr val="accent6">
                  <a:lumMod val="50000"/>
                </a:schemeClr>
              </a:solidFill>
              <a:uFill>
                <a:solidFill>
                  <a:srgbClr val="7030A0"/>
                </a:solidFill>
              </a:uFill>
              <a:latin typeface="XCCW Joined 4a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559" y="1796280"/>
            <a:ext cx="1426630" cy="155667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75135" y="2811427"/>
            <a:ext cx="2465300" cy="1163856"/>
            <a:chOff x="4275135" y="2811427"/>
            <a:chExt cx="2465300" cy="1163856"/>
          </a:xfrm>
        </p:grpSpPr>
        <p:sp>
          <p:nvSpPr>
            <p:cNvPr id="10" name="TextBox 9"/>
            <p:cNvSpPr txBox="1"/>
            <p:nvPr/>
          </p:nvSpPr>
          <p:spPr>
            <a:xfrm>
              <a:off x="4275135" y="2867287"/>
              <a:ext cx="2465300" cy="11079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solidFill>
                    <a:schemeClr val="accent6">
                      <a:lumMod val="50000"/>
                    </a:schemeClr>
                  </a:solidFill>
                  <a:latin typeface="XCCW Joined 4a" panose="03050602040000000000" pitchFamily="66" charset="0"/>
                </a:rPr>
                <a:t>n</a:t>
              </a:r>
              <a:r>
                <a:rPr lang="en-US" sz="6600" dirty="0" err="1">
                  <a:solidFill>
                    <a:schemeClr val="accent6">
                      <a:lumMod val="50000"/>
                    </a:schemeClr>
                  </a:solidFill>
                  <a:uFill>
                    <a:solidFill>
                      <a:schemeClr val="accent3">
                        <a:lumMod val="75000"/>
                      </a:schemeClr>
                    </a:solidFill>
                  </a:uFill>
                  <a:latin typeface="XCCW Joined 4a" panose="03050602040000000000" pitchFamily="66" charset="0"/>
                </a:rPr>
                <a:t>ate</a:t>
              </a:r>
              <a:endParaRPr lang="en-GB" sz="660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endParaRPr>
            </a:p>
          </p:txBody>
        </p:sp>
        <p:sp>
          <p:nvSpPr>
            <p:cNvPr id="12" name="Arc 11"/>
            <p:cNvSpPr/>
            <p:nvPr/>
          </p:nvSpPr>
          <p:spPr>
            <a:xfrm rot="293894">
              <a:off x="5410867" y="2811427"/>
              <a:ext cx="1086396" cy="643433"/>
            </a:xfrm>
            <a:prstGeom prst="arc">
              <a:avLst>
                <a:gd name="adj1" fmla="val 10365365"/>
                <a:gd name="adj2" fmla="val 0"/>
              </a:avLst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18" y="5224919"/>
            <a:ext cx="3296197" cy="1233582"/>
            <a:chOff x="525718" y="5224919"/>
            <a:chExt cx="3296197" cy="1233582"/>
          </a:xfrm>
        </p:grpSpPr>
        <p:sp>
          <p:nvSpPr>
            <p:cNvPr id="6" name="TextBox 5"/>
            <p:cNvSpPr txBox="1"/>
            <p:nvPr/>
          </p:nvSpPr>
          <p:spPr>
            <a:xfrm>
              <a:off x="525718" y="5350505"/>
              <a:ext cx="3296197" cy="11079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solidFill>
                    <a:schemeClr val="accent6">
                      <a:lumMod val="50000"/>
                    </a:schemeClr>
                  </a:solidFill>
                  <a:latin typeface="XCCW Joined 4a" panose="03050602040000000000" pitchFamily="66" charset="0"/>
                </a:rPr>
                <a:t>hobe</a:t>
              </a:r>
              <a:endParaRPr lang="en-GB" sz="660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78247">
              <a:off x="2031757" y="5224919"/>
              <a:ext cx="1086396" cy="643433"/>
            </a:xfrm>
            <a:prstGeom prst="arc">
              <a:avLst>
                <a:gd name="adj1" fmla="val 10365365"/>
                <a:gd name="adj2" fmla="val 0"/>
              </a:avLst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Oval Callout 13"/>
          <p:cNvSpPr/>
          <p:nvPr/>
        </p:nvSpPr>
        <p:spPr>
          <a:xfrm>
            <a:off x="6740434" y="3809606"/>
            <a:ext cx="4879893" cy="2264862"/>
          </a:xfrm>
          <a:prstGeom prst="wedgeEllipseCallout">
            <a:avLst>
              <a:gd name="adj1" fmla="val 3526"/>
              <a:gd name="adj2" fmla="val -10468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XCCW Joined 4a" panose="03050602040000000000" pitchFamily="66" charset="0"/>
              </a:rPr>
              <a:t>Time to read..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accent3"/>
                </a:solidFill>
                <a:latin typeface="XCCW Joined 4a" panose="03050602040000000000" pitchFamily="66" charset="0"/>
              </a:rPr>
              <a:t>Say the special friend sound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accent3"/>
                </a:solidFill>
                <a:latin typeface="XCCW Joined 4a" panose="03050602040000000000" pitchFamily="66" charset="0"/>
              </a:rPr>
              <a:t>Fred the word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accent3"/>
                </a:solidFill>
                <a:latin typeface="XCCW Joined 4a" panose="03050602040000000000" pitchFamily="66" charset="0"/>
              </a:rPr>
              <a:t>Say the word </a:t>
            </a:r>
            <a:endParaRPr lang="en-GB" sz="2400" dirty="0">
              <a:solidFill>
                <a:schemeClr val="accent3"/>
              </a:solidFill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18" y="142639"/>
            <a:ext cx="289995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z</a:t>
            </a:r>
            <a:r>
              <a:rPr lang="en-US" sz="6600" u="heavy" dirty="0" err="1" smtClean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rPr>
              <a:t>oa</a:t>
            </a:r>
            <a:r>
              <a:rPr lang="en-US" sz="6600" dirty="0" err="1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d</a:t>
            </a:r>
            <a:endParaRPr lang="en-GB" sz="6600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284" y="321064"/>
            <a:ext cx="289995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s</a:t>
            </a:r>
            <a:r>
              <a:rPr lang="en-US" sz="6600" u="heavy" dirty="0" err="1" smtClean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XCCW Joined 4a" panose="03050602040000000000" pitchFamily="66" charset="0"/>
              </a:rPr>
              <a:t>oa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XCCW Joined 4a" panose="03050602040000000000" pitchFamily="66" charset="0"/>
              </a:rPr>
              <a:t>t</a:t>
            </a:r>
            <a:endParaRPr lang="en-GB" sz="6600" dirty="0">
              <a:solidFill>
                <a:schemeClr val="accent4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4288"/>
          <a:stretch/>
        </p:blipFill>
        <p:spPr>
          <a:xfrm>
            <a:off x="224515" y="177035"/>
            <a:ext cx="11571245" cy="2357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0784" y="2847704"/>
            <a:ext cx="854243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Fred is very impressed with your spellings!! He wants to know if you can write 2 sentences using two different words? 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0"/>
            <a:ext cx="52993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31" y="0"/>
            <a:ext cx="5259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0"/>
            <a:ext cx="51821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20" y="0"/>
            <a:ext cx="534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49" y="0"/>
            <a:ext cx="5114925" cy="68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91</TotalTime>
  <Words>114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 Cen MT</vt:lpstr>
      <vt:lpstr>XCCW Joined 4a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15</cp:revision>
  <dcterms:created xsi:type="dcterms:W3CDTF">2021-01-18T10:32:14Z</dcterms:created>
  <dcterms:modified xsi:type="dcterms:W3CDTF">2021-02-09T00:36:52Z</dcterms:modified>
</cp:coreProperties>
</file>