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86" r:id="rId2"/>
    <p:sldId id="285" r:id="rId3"/>
    <p:sldId id="258" r:id="rId4"/>
    <p:sldId id="284" r:id="rId5"/>
    <p:sldId id="271" r:id="rId6"/>
    <p:sldId id="272" r:id="rId7"/>
    <p:sldId id="274" r:id="rId8"/>
    <p:sldId id="273" r:id="rId9"/>
    <p:sldId id="275" r:id="rId10"/>
    <p:sldId id="276" r:id="rId11"/>
    <p:sldId id="277" r:id="rId12"/>
    <p:sldId id="278" r:id="rId13"/>
    <p:sldId id="279" r:id="rId14"/>
    <p:sldId id="280" r:id="rId15"/>
    <p:sldId id="282" r:id="rId16"/>
    <p:sldId id="283" r:id="rId17"/>
    <p:sldId id="281" r:id="rId18"/>
    <p:sldId id="287" r:id="rId19"/>
    <p:sldId id="288"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Twinkl" pitchFamily="2" charset="77"/>
      <p:regular r:id="rId28"/>
      <p:bold r:id="rId29"/>
    </p:embeddedFont>
    <p:embeddedFont>
      <p:font typeface="Twinkl SemiBold"/>
      <p:regular r:id="rId30"/>
      <p:bold r:id="rId31"/>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52">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28A"/>
    <a:srgbClr val="EE6969"/>
    <a:srgbClr val="D0B95F"/>
    <a:srgbClr val="18A0DB"/>
    <a:srgbClr val="BC0105"/>
    <a:srgbClr val="4DB1E3"/>
    <a:srgbClr val="DE1E5A"/>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64" autoAdjust="0"/>
    <p:restoredTop sz="94660"/>
  </p:normalViewPr>
  <p:slideViewPr>
    <p:cSldViewPr snapToGrid="0">
      <p:cViewPr varScale="1">
        <p:scale>
          <a:sx n="114" d="100"/>
          <a:sy n="114" d="100"/>
        </p:scale>
        <p:origin x="1464" y="168"/>
      </p:cViewPr>
      <p:guideLst>
        <p:guide orient="horz" pos="2160"/>
        <p:guide pos="2880"/>
        <p:guide pos="340"/>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8B2566B-6663-46A8-AE15-51355E2CAEFA}" type="datetimeFigureOut">
              <a:rPr lang="en-GB"/>
              <a:pPr>
                <a:defRPr/>
              </a:pPr>
              <a:t>10/02/2021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0D8A245-23F1-4452-AA5C-D3EFEE21A02F}"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EC9DD9D-8C3E-48E0-8DA6-9CA4CB33E3B8}" type="datetimeFigureOut">
              <a:rPr lang="en-GB"/>
              <a:pPr>
                <a:defRPr/>
              </a:pPr>
              <a:t>10/02/2021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0EBCEF1-BCE0-4E54-92FC-2CF3B2D76360}" type="slidenum">
              <a:rPr lang="en-GB"/>
              <a:pPr>
                <a:defRPr/>
              </a:pPr>
              <a:t>‹#›</a:t>
            </a:fld>
            <a:endParaRPr lang="en-GB"/>
          </a:p>
        </p:txBody>
      </p:sp>
    </p:spTree>
    <p:extLst>
      <p:ext uri="{BB962C8B-B14F-4D97-AF65-F5344CB8AC3E}">
        <p14:creationId xmlns:p14="http://schemas.microsoft.com/office/powerpoint/2010/main" val="39073423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festivals-and-cultural-celebrations/chinese-new-year/chinese-new-year-story"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hlinkClick r:id="rId3"/>
          </p:cNvPr>
          <p:cNvSpPr/>
          <p:nvPr userDrawn="1"/>
        </p:nvSpPr>
        <p:spPr>
          <a:xfrm>
            <a:off x="4137025" y="5562600"/>
            <a:ext cx="869950" cy="552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 name="Picture 5">
            <a:extLst>
              <a:ext uri="{FF2B5EF4-FFF2-40B4-BE49-F238E27FC236}">
                <a16:creationId xmlns:a16="http://schemas.microsoft.com/office/drawing/2014/main" id="{DA48CF42-71BE-447D-B447-F9BC88E36E2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70070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91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646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32411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76D5CE0-173C-4C64-85EE-AD8C505C89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4782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www.bbc.co.uk/programmes/articles/Km8DJ5w9Rmw03ds4gp7Hz8/chinese-new-year"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E17C-AFBF-F84F-B1BE-59AA3E4D427F}"/>
              </a:ext>
            </a:extLst>
          </p:cNvPr>
          <p:cNvSpPr>
            <a:spLocks noGrp="1"/>
          </p:cNvSpPr>
          <p:nvPr>
            <p:ph type="title"/>
          </p:nvPr>
        </p:nvSpPr>
        <p:spPr/>
        <p:txBody>
          <a:bodyPr/>
          <a:lstStyle/>
          <a:p>
            <a:r>
              <a:rPr lang="en-US" dirty="0"/>
              <a:t>Spelling Challenge</a:t>
            </a:r>
          </a:p>
        </p:txBody>
      </p:sp>
    </p:spTree>
    <p:extLst>
      <p:ext uri="{BB962C8B-B14F-4D97-AF65-F5344CB8AC3E}">
        <p14:creationId xmlns:p14="http://schemas.microsoft.com/office/powerpoint/2010/main" val="3015561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l="5634" t="584" r="972" b="81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next to arrive was the rabbit, who hadn’t swum across but hopped across on some stepping stones and then onto a floating log which carried him to the river bank. “I shall call the fourth year after you,” the surprised Jade Emperor said.</a:t>
            </a:r>
          </a:p>
        </p:txBody>
      </p:sp>
      <p:pic>
        <p:nvPicPr>
          <p:cNvPr id="1434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2924FA-03D5-4FF6-82E7-550A601A247D}"/>
              </a:ext>
            </a:extLst>
          </p:cNvPr>
          <p:cNvGrpSpPr/>
          <p:nvPr/>
        </p:nvGrpSpPr>
        <p:grpSpPr>
          <a:xfrm>
            <a:off x="0" y="0"/>
            <a:ext cx="9144000" cy="6858000"/>
            <a:chOff x="0" y="0"/>
            <a:chExt cx="9144000" cy="685800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l="8908" t="922" r="3450" b="60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B8D6AF8-2E0A-4ED5-BDDA-CC40EB2BC0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94" t="41991" r="18922" b="44703"/>
            <a:stretch/>
          </p:blipFill>
          <p:spPr>
            <a:xfrm rot="21418176">
              <a:off x="6293707" y="2410216"/>
              <a:ext cx="454405" cy="145056"/>
            </a:xfrm>
            <a:prstGeom prst="rect">
              <a:avLst/>
            </a:prstGeom>
          </p:spPr>
        </p:pic>
      </p:grpSp>
      <p:sp>
        <p:nvSpPr>
          <p:cNvPr id="9" name="Rounded Rectangle 2"/>
          <p:cNvSpPr/>
          <p:nvPr/>
        </p:nvSpPr>
        <p:spPr>
          <a:xfrm>
            <a:off x="539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Taking fifth place was the dragon. “How come you didn’t win the race, when you could fly across?” the Emperor asked. </a:t>
            </a:r>
          </a:p>
          <a:p>
            <a:pPr algn="just" eaLnBrk="1" fontAlgn="auto" hangingPunct="1">
              <a:spcBef>
                <a:spcPts val="0"/>
              </a:spcBef>
              <a:spcAft>
                <a:spcPts val="0"/>
              </a:spcAft>
              <a:defRPr/>
            </a:pPr>
            <a:r>
              <a:rPr lang="en-GB" dirty="0">
                <a:solidFill>
                  <a:schemeClr val="tx1"/>
                </a:solidFill>
              </a:rPr>
              <a:t>“I stopped to help some animals,” the dragon explained.</a:t>
            </a:r>
          </a:p>
        </p:txBody>
      </p:sp>
      <p:pic>
        <p:nvPicPr>
          <p:cNvPr id="1536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l="1764" r="7504" b="37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558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Heading towards the line was the horse. Just as the Emperor thought the horse would cross, the sly snake wriggled around one of the horse’s hooves. The horse was so surprised that he jumped backwards, giving the snake a chance to slither forward and take sixth place. The horse made it for </a:t>
            </a:r>
            <a:br>
              <a:rPr lang="en-GB" dirty="0">
                <a:solidFill>
                  <a:schemeClr val="tx1"/>
                </a:solidFill>
              </a:rPr>
            </a:br>
            <a:r>
              <a:rPr lang="en-GB" dirty="0">
                <a:solidFill>
                  <a:schemeClr val="tx1"/>
                </a:solidFill>
              </a:rPr>
              <a:t>seventh place.</a:t>
            </a:r>
          </a:p>
        </p:txBody>
      </p:sp>
      <p:pic>
        <p:nvPicPr>
          <p:cNvPr id="1638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4C7F6BB-9E05-4D6A-9EC5-BC5EFC866A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94" t="41991" r="18922" b="44703"/>
          <a:stretch/>
        </p:blipFill>
        <p:spPr>
          <a:xfrm rot="21323929">
            <a:off x="6711708" y="3002138"/>
            <a:ext cx="350946" cy="1120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l="4852" t="412" r="1465" b="68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31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Not long afterwards, a raft arrived carrying the goat, the monkey and </a:t>
            </a:r>
            <a:r>
              <a:rPr lang="en-GB">
                <a:solidFill>
                  <a:schemeClr val="tx1"/>
                </a:solidFill>
              </a:rPr>
              <a:t>the rooster. </a:t>
            </a:r>
            <a:r>
              <a:rPr lang="en-GB" dirty="0">
                <a:solidFill>
                  <a:schemeClr val="tx1"/>
                </a:solidFill>
              </a:rPr>
              <a:t>They explained how they had worked as a team to get across. The </a:t>
            </a:r>
          </a:p>
          <a:p>
            <a:pPr algn="just" eaLnBrk="1" fontAlgn="auto" hangingPunct="1">
              <a:spcBef>
                <a:spcPts val="0"/>
              </a:spcBef>
              <a:spcAft>
                <a:spcPts val="0"/>
              </a:spcAft>
              <a:defRPr/>
            </a:pPr>
            <a:r>
              <a:rPr lang="en-GB" dirty="0">
                <a:solidFill>
                  <a:schemeClr val="tx1"/>
                </a:solidFill>
              </a:rPr>
              <a:t>Emperor was very pleased. He said the goat would be the eighth year, the monkey the ninth and the rooster the tenth.</a:t>
            </a:r>
          </a:p>
        </p:txBody>
      </p:sp>
      <p:pic>
        <p:nvPicPr>
          <p:cNvPr id="1741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A5D28C-59AA-47D0-BFED-4F22A15D30D3}"/>
              </a:ext>
            </a:extLst>
          </p:cNvPr>
          <p:cNvGrpSpPr/>
          <p:nvPr/>
        </p:nvGrpSpPr>
        <p:grpSpPr>
          <a:xfrm>
            <a:off x="0" y="0"/>
            <a:ext cx="9144000" cy="6858000"/>
            <a:chOff x="0" y="0"/>
            <a:chExt cx="9144000" cy="6858000"/>
          </a:xfrm>
        </p:grpSpPr>
        <p:pic>
          <p:nvPicPr>
            <p:cNvPr id="18434" name="Picture 2"/>
            <p:cNvPicPr>
              <a:picLocks noChangeAspect="1"/>
            </p:cNvPicPr>
            <p:nvPr/>
          </p:nvPicPr>
          <p:blipFill>
            <a:blip r:embed="rId2">
              <a:extLst>
                <a:ext uri="{28A0092B-C50C-407E-A947-70E740481C1C}">
                  <a14:useLocalDpi xmlns:a14="http://schemas.microsoft.com/office/drawing/2010/main" val="0"/>
                </a:ext>
              </a:extLst>
            </a:blip>
            <a:srcRect l="2872" t="395" r="7829" b="486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52680E8-FFDB-4F98-AF7D-C8DFA197E1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94" t="41991" r="18922" b="44703"/>
            <a:stretch/>
          </p:blipFill>
          <p:spPr>
            <a:xfrm>
              <a:off x="6861774" y="2602220"/>
              <a:ext cx="414904" cy="132447"/>
            </a:xfrm>
            <a:prstGeom prst="rect">
              <a:avLst/>
            </a:prstGeom>
          </p:spPr>
        </p:pic>
      </p:grpSp>
      <p:sp>
        <p:nvSpPr>
          <p:cNvPr id="9" name="Rounded Rectangle 2"/>
          <p:cNvSpPr/>
          <p:nvPr/>
        </p:nvSpPr>
        <p:spPr>
          <a:xfrm>
            <a:off x="539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next animal to arrive was the dog. “What took you so long, when you’re such a good swimmer?” asked the Emperor. </a:t>
            </a:r>
          </a:p>
          <a:p>
            <a:pPr algn="just" eaLnBrk="1" fontAlgn="auto" hangingPunct="1">
              <a:spcBef>
                <a:spcPts val="0"/>
              </a:spcBef>
              <a:spcAft>
                <a:spcPts val="0"/>
              </a:spcAft>
              <a:defRPr/>
            </a:pPr>
            <a:r>
              <a:rPr lang="en-GB" dirty="0">
                <a:solidFill>
                  <a:schemeClr val="tx1"/>
                </a:solidFill>
              </a:rPr>
              <a:t>“The river was so clean that I decided to have a bath along the way,” the dog explained. He was rewarded with the eleventh year.</a:t>
            </a:r>
          </a:p>
        </p:txBody>
      </p:sp>
      <p:pic>
        <p:nvPicPr>
          <p:cNvPr id="1843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ap&#10;&#10;Description automatically generated">
            <a:extLst>
              <a:ext uri="{FF2B5EF4-FFF2-40B4-BE49-F238E27FC236}">
                <a16:creationId xmlns:a16="http://schemas.microsoft.com/office/drawing/2014/main" id="{C0484281-1CAF-9041-98AF-03C71558D1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00" r="3455" b="4789"/>
          <a:stretch/>
        </p:blipFill>
        <p:spPr>
          <a:xfrm>
            <a:off x="0" y="0"/>
            <a:ext cx="9144000" cy="6858000"/>
          </a:xfrm>
          <a:prstGeom prst="rect">
            <a:avLst/>
          </a:prstGeom>
        </p:spPr>
      </p:pic>
      <p:pic>
        <p:nvPicPr>
          <p:cNvPr id="2" name="Picture 1">
            <a:extLst>
              <a:ext uri="{FF2B5EF4-FFF2-40B4-BE49-F238E27FC236}">
                <a16:creationId xmlns:a16="http://schemas.microsoft.com/office/drawing/2014/main" id="{CF999D5F-8860-4B6B-847B-A2D25C610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94" t="41991" r="18922" b="44703"/>
          <a:stretch/>
        </p:blipFill>
        <p:spPr>
          <a:xfrm>
            <a:off x="6417851" y="2616510"/>
            <a:ext cx="442597" cy="141287"/>
          </a:xfrm>
          <a:prstGeom prst="rect">
            <a:avLst/>
          </a:prstGeom>
        </p:spPr>
      </p:pic>
      <p:sp>
        <p:nvSpPr>
          <p:cNvPr id="9" name="Rounded Rectangle 2"/>
          <p:cNvSpPr/>
          <p:nvPr/>
        </p:nvSpPr>
        <p:spPr>
          <a:xfrm>
            <a:off x="539750" y="549275"/>
            <a:ext cx="80645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There was one place left in the Zodiac and the Emperor wondered who the last winner would be. All of a sudden, the pig turned up. “You took a long time. What happened?” the Emperor asked. </a:t>
            </a:r>
          </a:p>
          <a:p>
            <a:pPr algn="just" eaLnBrk="1" fontAlgn="auto" hangingPunct="1">
              <a:spcBef>
                <a:spcPts val="0"/>
              </a:spcBef>
              <a:spcAft>
                <a:spcPts val="0"/>
              </a:spcAft>
              <a:defRPr/>
            </a:pPr>
            <a:r>
              <a:rPr lang="en-GB" dirty="0">
                <a:solidFill>
                  <a:schemeClr val="tx1"/>
                </a:solidFill>
              </a:rPr>
              <a:t>“I was hungry and stopped to eat, then I fell asleep,” said the pig. The twelfth year was given to the pig.</a:t>
            </a:r>
          </a:p>
        </p:txBody>
      </p:sp>
      <p:pic>
        <p:nvPicPr>
          <p:cNvPr id="1946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a:extLst>
              <a:ext uri="{28A0092B-C50C-407E-A947-70E740481C1C}">
                <a14:useLocalDpi xmlns:a14="http://schemas.microsoft.com/office/drawing/2010/main" val="0"/>
              </a:ext>
            </a:extLst>
          </a:blip>
          <a:srcRect l="1491" t="262" r="9093" b="487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153025"/>
            <a:ext cx="8064500" cy="11557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As for the cat, he finally crawled out of the river, but was too late to have a year named after him. He was very angry with the rat for pushing him in and since then, cats have never been friends with rats!</a:t>
            </a:r>
          </a:p>
        </p:txBody>
      </p:sp>
      <p:pic>
        <p:nvPicPr>
          <p:cNvPr id="2048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p:cNvPicPr>
          <p:nvPr/>
        </p:nvPicPr>
        <p:blipFill>
          <a:blip r:embed="rId2">
            <a:extLst>
              <a:ext uri="{28A0092B-C50C-407E-A947-70E740481C1C}">
                <a14:useLocalDpi xmlns:a14="http://schemas.microsoft.com/office/drawing/2010/main" val="0"/>
              </a:ext>
            </a:extLst>
          </a:blip>
          <a:srcRect l="5086" t="2106" r="4523" b="19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48300"/>
            <a:ext cx="8064500" cy="8604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From that day to this, the Chinese Zodiac has followed this cycle of years, named after the twelve animals.</a:t>
            </a:r>
          </a:p>
        </p:txBody>
      </p:sp>
      <p:pic>
        <p:nvPicPr>
          <p:cNvPr id="2150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sunburst chart&#10;&#10;Description automatically generated">
            <a:extLst>
              <a:ext uri="{FF2B5EF4-FFF2-40B4-BE49-F238E27FC236}">
                <a16:creationId xmlns:a16="http://schemas.microsoft.com/office/drawing/2014/main" id="{267A4895-7988-EA4F-B4D7-20E853E08E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82" t="19840" r="21392" b="5949"/>
          <a:stretch/>
        </p:blipFill>
        <p:spPr>
          <a:xfrm>
            <a:off x="2193403" y="405113"/>
            <a:ext cx="4757194" cy="4797264"/>
          </a:xfrm>
          <a:prstGeom prst="ellipse">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2E931-B509-914F-A7E9-872F6008D894}"/>
              </a:ext>
            </a:extLst>
          </p:cNvPr>
          <p:cNvSpPr>
            <a:spLocks noGrp="1"/>
          </p:cNvSpPr>
          <p:nvPr>
            <p:ph type="title"/>
          </p:nvPr>
        </p:nvSpPr>
        <p:spPr/>
        <p:txBody>
          <a:bodyPr/>
          <a:lstStyle/>
          <a:p>
            <a:r>
              <a:rPr lang="en-US" sz="2800" dirty="0">
                <a:solidFill>
                  <a:srgbClr val="0070C0"/>
                </a:solidFill>
              </a:rPr>
              <a:t>WALT: write a recount.</a:t>
            </a:r>
            <a:br>
              <a:rPr lang="en-US" sz="2800" dirty="0"/>
            </a:br>
            <a:r>
              <a:rPr lang="en-US" sz="2800" dirty="0">
                <a:solidFill>
                  <a:srgbClr val="00B050"/>
                </a:solidFill>
              </a:rPr>
              <a:t>WILF: I can write in the first person. I can write in the past tense. I can make my writing interesting.</a:t>
            </a:r>
          </a:p>
        </p:txBody>
      </p:sp>
      <p:sp>
        <p:nvSpPr>
          <p:cNvPr id="3" name="TextBox 2">
            <a:extLst>
              <a:ext uri="{FF2B5EF4-FFF2-40B4-BE49-F238E27FC236}">
                <a16:creationId xmlns:a16="http://schemas.microsoft.com/office/drawing/2014/main" id="{672E1B21-F8BC-584C-A669-22515EF5488D}"/>
              </a:ext>
            </a:extLst>
          </p:cNvPr>
          <p:cNvSpPr txBox="1"/>
          <p:nvPr/>
        </p:nvSpPr>
        <p:spPr>
          <a:xfrm>
            <a:off x="769434" y="1806498"/>
            <a:ext cx="7549376" cy="4524315"/>
          </a:xfrm>
          <a:prstGeom prst="rect">
            <a:avLst/>
          </a:prstGeom>
          <a:noFill/>
        </p:spPr>
        <p:txBody>
          <a:bodyPr wrap="square" rtlCol="0">
            <a:spAutoFit/>
          </a:bodyPr>
          <a:lstStyle/>
          <a:p>
            <a:r>
              <a:rPr lang="en-US" dirty="0"/>
              <a:t>Think about all the different styles of recounts that you have learned to write e.g. diary entry, letter, story from another view etc.</a:t>
            </a:r>
          </a:p>
          <a:p>
            <a:endParaRPr lang="en-US" dirty="0"/>
          </a:p>
          <a:p>
            <a:r>
              <a:rPr lang="en-US" dirty="0"/>
              <a:t>Today I would like you to choose one and write about the story behind Chinese New Year.</a:t>
            </a:r>
          </a:p>
          <a:p>
            <a:endParaRPr lang="en-US" dirty="0"/>
          </a:p>
          <a:p>
            <a:r>
              <a:rPr lang="en-US" dirty="0"/>
              <a:t>You could:</a:t>
            </a:r>
          </a:p>
          <a:p>
            <a:pPr marL="285750" indent="-285750">
              <a:buFont typeface="Arial" panose="020B0604020202020204" pitchFamily="34" charset="0"/>
              <a:buChar char="•"/>
            </a:pPr>
            <a:r>
              <a:rPr lang="en-US" dirty="0"/>
              <a:t>Write a letter as the rat, to the cat, </a:t>
            </a:r>
            <a:r>
              <a:rPr lang="en-US" dirty="0" err="1"/>
              <a:t>apologising</a:t>
            </a:r>
            <a:r>
              <a:rPr lang="en-US" dirty="0"/>
              <a:t> for pushing her in.</a:t>
            </a:r>
          </a:p>
          <a:p>
            <a:pPr marL="285750" indent="-285750">
              <a:buFont typeface="Arial" panose="020B0604020202020204" pitchFamily="34" charset="0"/>
              <a:buChar char="•"/>
            </a:pPr>
            <a:r>
              <a:rPr lang="en-US" dirty="0"/>
              <a:t>Write a letter from the cat to the rat, condemning him for pushing you in.</a:t>
            </a:r>
          </a:p>
          <a:p>
            <a:pPr marL="285750" indent="-285750">
              <a:buFont typeface="Arial" panose="020B0604020202020204" pitchFamily="34" charset="0"/>
              <a:buChar char="•"/>
            </a:pPr>
            <a:r>
              <a:rPr lang="en-US" dirty="0"/>
              <a:t>Write a diary as any one of the animals or the Emperor about the events of the day.</a:t>
            </a:r>
          </a:p>
          <a:p>
            <a:pPr marL="285750" indent="-285750">
              <a:buFont typeface="Arial" panose="020B0604020202020204" pitchFamily="34" charset="0"/>
              <a:buChar char="•"/>
            </a:pPr>
            <a:r>
              <a:rPr lang="en-US" dirty="0"/>
              <a:t>Write a dialogue between the animals.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Or any type of recount of your choice!</a:t>
            </a:r>
          </a:p>
          <a:p>
            <a:endParaRPr lang="en-US" dirty="0"/>
          </a:p>
        </p:txBody>
      </p:sp>
    </p:spTree>
    <p:extLst>
      <p:ext uri="{BB962C8B-B14F-4D97-AF65-F5344CB8AC3E}">
        <p14:creationId xmlns:p14="http://schemas.microsoft.com/office/powerpoint/2010/main" val="3377559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2E931-B509-914F-A7E9-872F6008D894}"/>
              </a:ext>
            </a:extLst>
          </p:cNvPr>
          <p:cNvSpPr>
            <a:spLocks noGrp="1"/>
          </p:cNvSpPr>
          <p:nvPr>
            <p:ph type="title"/>
          </p:nvPr>
        </p:nvSpPr>
        <p:spPr/>
        <p:txBody>
          <a:bodyPr/>
          <a:lstStyle/>
          <a:p>
            <a:r>
              <a:rPr lang="en-US" sz="2800" dirty="0">
                <a:solidFill>
                  <a:srgbClr val="0070C0"/>
                </a:solidFill>
              </a:rPr>
              <a:t>WALT: write a recount.</a:t>
            </a:r>
            <a:br>
              <a:rPr lang="en-US" sz="2800" dirty="0"/>
            </a:br>
            <a:r>
              <a:rPr lang="en-US" sz="2800" dirty="0">
                <a:solidFill>
                  <a:srgbClr val="00B050"/>
                </a:solidFill>
              </a:rPr>
              <a:t>WILF: I can write in the first person. I can write in the past tense. I can make my writing interesting.</a:t>
            </a:r>
          </a:p>
        </p:txBody>
      </p:sp>
      <p:sp>
        <p:nvSpPr>
          <p:cNvPr id="3" name="TextBox 2">
            <a:extLst>
              <a:ext uri="{FF2B5EF4-FFF2-40B4-BE49-F238E27FC236}">
                <a16:creationId xmlns:a16="http://schemas.microsoft.com/office/drawing/2014/main" id="{672E1B21-F8BC-584C-A669-22515EF5488D}"/>
              </a:ext>
            </a:extLst>
          </p:cNvPr>
          <p:cNvSpPr txBox="1"/>
          <p:nvPr/>
        </p:nvSpPr>
        <p:spPr>
          <a:xfrm>
            <a:off x="769434" y="1806498"/>
            <a:ext cx="7549376" cy="3416320"/>
          </a:xfrm>
          <a:prstGeom prst="rect">
            <a:avLst/>
          </a:prstGeom>
          <a:noFill/>
        </p:spPr>
        <p:txBody>
          <a:bodyPr wrap="square" rtlCol="0">
            <a:spAutoFit/>
          </a:bodyPr>
          <a:lstStyle/>
          <a:p>
            <a:r>
              <a:rPr lang="en-US" u="sng" dirty="0"/>
              <a:t>Success criteria</a:t>
            </a:r>
          </a:p>
          <a:p>
            <a:endParaRPr lang="en-US" u="sng" dirty="0"/>
          </a:p>
          <a:p>
            <a:r>
              <a:rPr lang="en-US" dirty="0"/>
              <a:t>A good recount should have the following:</a:t>
            </a:r>
          </a:p>
          <a:p>
            <a:endParaRPr lang="en-US" dirty="0"/>
          </a:p>
          <a:p>
            <a:pPr marL="285750" indent="-285750">
              <a:buFont typeface="Arial" panose="020B0604020202020204" pitchFamily="34" charset="0"/>
              <a:buChar char="•"/>
            </a:pPr>
            <a:r>
              <a:rPr lang="en-US" dirty="0"/>
              <a:t>Past tense</a:t>
            </a:r>
          </a:p>
          <a:p>
            <a:pPr marL="285750" indent="-285750">
              <a:buFont typeface="Arial" panose="020B0604020202020204" pitchFamily="34" charset="0"/>
              <a:buChar char="•"/>
            </a:pPr>
            <a:r>
              <a:rPr lang="en-US" dirty="0"/>
              <a:t>First person</a:t>
            </a:r>
          </a:p>
          <a:p>
            <a:pPr marL="285750" indent="-285750">
              <a:buFont typeface="Arial" panose="020B0604020202020204" pitchFamily="34" charset="0"/>
              <a:buChar char="•"/>
            </a:pPr>
            <a:r>
              <a:rPr lang="en-US" dirty="0"/>
              <a:t>Paragraphs</a:t>
            </a:r>
          </a:p>
          <a:p>
            <a:pPr marL="285750" indent="-285750">
              <a:buFont typeface="Arial" panose="020B0604020202020204" pitchFamily="34" charset="0"/>
              <a:buChar char="•"/>
            </a:pPr>
            <a:r>
              <a:rPr lang="en-US" dirty="0"/>
              <a:t>Discussing of feelings and point of view</a:t>
            </a:r>
          </a:p>
          <a:p>
            <a:pPr marL="285750" indent="-285750">
              <a:buFont typeface="Arial" panose="020B0604020202020204" pitchFamily="34" charset="0"/>
              <a:buChar char="•"/>
            </a:pPr>
            <a:r>
              <a:rPr lang="en-US" dirty="0"/>
              <a:t>Chronological order</a:t>
            </a:r>
          </a:p>
          <a:p>
            <a:pPr marL="285750" indent="-285750">
              <a:buFont typeface="Arial" panose="020B0604020202020204" pitchFamily="34" charset="0"/>
              <a:buChar char="•"/>
            </a:pPr>
            <a:r>
              <a:rPr lang="en-US" dirty="0"/>
              <a:t>Interesting vocabulary</a:t>
            </a:r>
          </a:p>
          <a:p>
            <a:pPr marL="285750" indent="-285750">
              <a:buFont typeface="Arial" panose="020B0604020202020204" pitchFamily="34" charset="0"/>
              <a:buChar char="•"/>
            </a:pPr>
            <a:r>
              <a:rPr lang="en-US" dirty="0"/>
              <a:t>Dialogue if necessary</a:t>
            </a:r>
          </a:p>
          <a:p>
            <a:endParaRPr lang="en-US" dirty="0"/>
          </a:p>
        </p:txBody>
      </p:sp>
    </p:spTree>
    <p:extLst>
      <p:ext uri="{BB962C8B-B14F-4D97-AF65-F5344CB8AC3E}">
        <p14:creationId xmlns:p14="http://schemas.microsoft.com/office/powerpoint/2010/main" val="4182566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51F1E19-7160-324F-B7A3-50674E84B1D0}"/>
              </a:ext>
            </a:extLst>
          </p:cNvPr>
          <p:cNvGraphicFramePr>
            <a:graphicFrameLocks noGrp="1"/>
          </p:cNvGraphicFramePr>
          <p:nvPr>
            <p:extLst>
              <p:ext uri="{D42A27DB-BD31-4B8C-83A1-F6EECF244321}">
                <p14:modId xmlns:p14="http://schemas.microsoft.com/office/powerpoint/2010/main" val="3430375544"/>
              </p:ext>
            </p:extLst>
          </p:nvPr>
        </p:nvGraphicFramePr>
        <p:xfrm>
          <a:off x="554635" y="1400755"/>
          <a:ext cx="8034729" cy="4289007"/>
        </p:xfrm>
        <a:graphic>
          <a:graphicData uri="http://schemas.openxmlformats.org/drawingml/2006/table">
            <a:tbl>
              <a:tblPr firstRow="1" firstCol="1" bandRow="1">
                <a:tableStyleId>{5C22544A-7EE6-4342-B048-85BDC9FD1C3A}</a:tableStyleId>
              </a:tblPr>
              <a:tblGrid>
                <a:gridCol w="2677946">
                  <a:extLst>
                    <a:ext uri="{9D8B030D-6E8A-4147-A177-3AD203B41FA5}">
                      <a16:colId xmlns:a16="http://schemas.microsoft.com/office/drawing/2014/main" val="346691513"/>
                    </a:ext>
                  </a:extLst>
                </a:gridCol>
                <a:gridCol w="2677946">
                  <a:extLst>
                    <a:ext uri="{9D8B030D-6E8A-4147-A177-3AD203B41FA5}">
                      <a16:colId xmlns:a16="http://schemas.microsoft.com/office/drawing/2014/main" val="745846048"/>
                    </a:ext>
                  </a:extLst>
                </a:gridCol>
                <a:gridCol w="2678837">
                  <a:extLst>
                    <a:ext uri="{9D8B030D-6E8A-4147-A177-3AD203B41FA5}">
                      <a16:colId xmlns:a16="http://schemas.microsoft.com/office/drawing/2014/main" val="4095700791"/>
                    </a:ext>
                  </a:extLst>
                </a:gridCol>
              </a:tblGrid>
              <a:tr h="329924">
                <a:tc>
                  <a:txBody>
                    <a:bodyPr/>
                    <a:lstStyle/>
                    <a:p>
                      <a:r>
                        <a:rPr lang="en-GB" sz="1400" dirty="0">
                          <a:effectLst/>
                        </a:rPr>
                        <a:t>Group 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a:effectLst/>
                        </a:rPr>
                        <a:t>Group 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a:effectLst/>
                        </a:rPr>
                        <a:t>Group 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1430804"/>
                  </a:ext>
                </a:extLst>
              </a:tr>
              <a:tr h="3959083">
                <a:tc>
                  <a:txBody>
                    <a:bodyPr/>
                    <a:lstStyle/>
                    <a:p>
                      <a:r>
                        <a:rPr lang="en-GB" sz="1400" dirty="0">
                          <a:effectLst/>
                        </a:rPr>
                        <a:t>exaggerate </a:t>
                      </a:r>
                      <a:br>
                        <a:rPr lang="en-GB" sz="1400" dirty="0">
                          <a:effectLst/>
                        </a:rPr>
                      </a:br>
                      <a:r>
                        <a:rPr lang="en-GB" sz="1400" dirty="0">
                          <a:effectLst/>
                        </a:rPr>
                        <a:t>excellent </a:t>
                      </a:r>
                      <a:br>
                        <a:rPr lang="en-GB" sz="1400" dirty="0">
                          <a:effectLst/>
                        </a:rPr>
                      </a:br>
                      <a:r>
                        <a:rPr lang="en-GB" sz="1400" dirty="0">
                          <a:effectLst/>
                        </a:rPr>
                        <a:t>existence</a:t>
                      </a:r>
                      <a:br>
                        <a:rPr lang="en-GB" sz="1400" dirty="0">
                          <a:effectLst/>
                        </a:rPr>
                      </a:br>
                      <a:r>
                        <a:rPr lang="en-GB" sz="1400" dirty="0">
                          <a:effectLst/>
                        </a:rPr>
                        <a:t>explanation </a:t>
                      </a:r>
                      <a:br>
                        <a:rPr lang="en-GB" sz="1400" dirty="0">
                          <a:effectLst/>
                        </a:rPr>
                      </a:br>
                      <a:r>
                        <a:rPr lang="en-GB" sz="1400" dirty="0">
                          <a:effectLst/>
                        </a:rPr>
                        <a:t>familiar </a:t>
                      </a:r>
                      <a:br>
                        <a:rPr lang="en-GB" sz="1400" dirty="0">
                          <a:effectLst/>
                        </a:rPr>
                      </a:br>
                      <a:r>
                        <a:rPr lang="en-GB" sz="1400" dirty="0">
                          <a:effectLst/>
                        </a:rPr>
                        <a:t>foreign </a:t>
                      </a:r>
                      <a:br>
                        <a:rPr lang="en-GB" sz="1400" dirty="0">
                          <a:effectLst/>
                        </a:rPr>
                      </a:br>
                      <a:r>
                        <a:rPr lang="en-GB" sz="1400" dirty="0">
                          <a:effectLst/>
                        </a:rPr>
                        <a:t>forty </a:t>
                      </a:r>
                      <a:br>
                        <a:rPr lang="en-GB" sz="1400" dirty="0">
                          <a:effectLst/>
                        </a:rPr>
                      </a:br>
                      <a:r>
                        <a:rPr lang="en-GB" sz="1400" dirty="0">
                          <a:effectLst/>
                        </a:rPr>
                        <a:t>frequently </a:t>
                      </a:r>
                      <a:br>
                        <a:rPr lang="en-GB" sz="1400" dirty="0">
                          <a:effectLst/>
                        </a:rPr>
                      </a:br>
                      <a:r>
                        <a:rPr lang="en-GB" sz="1400" dirty="0">
                          <a:effectLst/>
                        </a:rPr>
                        <a:t>government </a:t>
                      </a:r>
                      <a:br>
                        <a:rPr lang="en-GB" sz="1400" dirty="0">
                          <a:effectLst/>
                        </a:rPr>
                      </a:br>
                      <a:r>
                        <a:rPr lang="en-GB" sz="1400" dirty="0">
                          <a:effectLst/>
                        </a:rPr>
                        <a:t>guarantee </a:t>
                      </a:r>
                      <a:endParaRPr lang="en-GB" sz="1200" dirty="0">
                        <a:effectLst/>
                      </a:endParaRPr>
                    </a:p>
                    <a:p>
                      <a:r>
                        <a:rPr lang="en-GB" sz="1400" dirty="0">
                          <a:effectLst/>
                        </a:rPr>
                        <a:t> </a:t>
                      </a:r>
                      <a:endParaRPr lang="en-GB" sz="1200" dirty="0">
                        <a:effectLst/>
                      </a:endParaRPr>
                    </a:p>
                    <a:p>
                      <a:r>
                        <a:rPr lang="en-GB" sz="14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a:effectLst/>
                        </a:rPr>
                        <a:t>believe </a:t>
                      </a:r>
                      <a:endParaRPr lang="en-GB" sz="1200">
                        <a:effectLst/>
                      </a:endParaRPr>
                    </a:p>
                    <a:p>
                      <a:r>
                        <a:rPr lang="en-GB" sz="1400">
                          <a:effectLst/>
                        </a:rPr>
                        <a:t>breathe</a:t>
                      </a:r>
                      <a:endParaRPr lang="en-GB" sz="1200">
                        <a:effectLst/>
                      </a:endParaRPr>
                    </a:p>
                    <a:p>
                      <a:r>
                        <a:rPr lang="en-GB" sz="1400">
                          <a:effectLst/>
                        </a:rPr>
                        <a:t>bicycle</a:t>
                      </a:r>
                      <a:endParaRPr lang="en-GB" sz="1200">
                        <a:effectLst/>
                      </a:endParaRPr>
                    </a:p>
                    <a:p>
                      <a:r>
                        <a:rPr lang="en-GB" sz="1400">
                          <a:effectLst/>
                        </a:rPr>
                        <a:t>build</a:t>
                      </a:r>
                      <a:endParaRPr lang="en-GB" sz="1200">
                        <a:effectLst/>
                      </a:endParaRPr>
                    </a:p>
                    <a:p>
                      <a:r>
                        <a:rPr lang="en-GB" sz="1400">
                          <a:effectLst/>
                        </a:rPr>
                        <a:t>busy </a:t>
                      </a:r>
                      <a:endParaRPr lang="en-GB" sz="1200">
                        <a:effectLst/>
                      </a:endParaRPr>
                    </a:p>
                    <a:p>
                      <a:r>
                        <a:rPr lang="en-GB" sz="1400">
                          <a:effectLst/>
                        </a:rPr>
                        <a:t> </a:t>
                      </a:r>
                      <a:endParaRPr lang="en-GB" sz="1200">
                        <a:effectLst/>
                      </a:endParaRPr>
                    </a:p>
                    <a:p>
                      <a:r>
                        <a:rPr lang="en-GB" sz="14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dirty="0">
                          <a:effectLst/>
                        </a:rPr>
                        <a:t>today </a:t>
                      </a:r>
                      <a:endParaRPr lang="en-GB" sz="1200" dirty="0">
                        <a:effectLst/>
                      </a:endParaRPr>
                    </a:p>
                    <a:p>
                      <a:r>
                        <a:rPr lang="en-GB" sz="1400" dirty="0">
                          <a:effectLst/>
                        </a:rPr>
                        <a:t>children</a:t>
                      </a:r>
                      <a:endParaRPr lang="en-GB" sz="1200" dirty="0">
                        <a:effectLst/>
                      </a:endParaRPr>
                    </a:p>
                    <a:p>
                      <a:r>
                        <a:rPr lang="en-GB" sz="1400" dirty="0">
                          <a:effectLst/>
                        </a:rPr>
                        <a:t>whole</a:t>
                      </a:r>
                      <a:endParaRPr lang="en-GB" sz="1200" dirty="0">
                        <a:effectLst/>
                      </a:endParaRPr>
                    </a:p>
                    <a:p>
                      <a:r>
                        <a:rPr lang="en-GB" sz="1400" dirty="0">
                          <a:effectLst/>
                        </a:rPr>
                        <a:t>some</a:t>
                      </a:r>
                      <a:endParaRPr lang="en-GB" sz="1200" dirty="0">
                        <a:effectLst/>
                      </a:endParaRPr>
                    </a:p>
                    <a:p>
                      <a:r>
                        <a:rPr lang="en-GB" sz="1400" dirty="0">
                          <a:effectLst/>
                        </a:rPr>
                        <a:t>should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1972759"/>
                  </a:ext>
                </a:extLst>
              </a:tr>
            </a:tbl>
          </a:graphicData>
        </a:graphic>
      </p:graphicFrame>
    </p:spTree>
    <p:extLst>
      <p:ext uri="{BB962C8B-B14F-4D97-AF65-F5344CB8AC3E}">
        <p14:creationId xmlns:p14="http://schemas.microsoft.com/office/powerpoint/2010/main" val="533743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76776-48D0-2742-8228-6311F9E8C2CA}"/>
              </a:ext>
            </a:extLst>
          </p:cNvPr>
          <p:cNvSpPr>
            <a:spLocks noGrp="1"/>
          </p:cNvSpPr>
          <p:nvPr>
            <p:ph type="title"/>
          </p:nvPr>
        </p:nvSpPr>
        <p:spPr/>
        <p:txBody>
          <a:bodyPr/>
          <a:lstStyle/>
          <a:p>
            <a:r>
              <a:rPr lang="en-US" dirty="0"/>
              <a:t>Watch this video.</a:t>
            </a:r>
          </a:p>
        </p:txBody>
      </p:sp>
      <p:sp>
        <p:nvSpPr>
          <p:cNvPr id="3" name="TextBox 2">
            <a:extLst>
              <a:ext uri="{FF2B5EF4-FFF2-40B4-BE49-F238E27FC236}">
                <a16:creationId xmlns:a16="http://schemas.microsoft.com/office/drawing/2014/main" id="{B9A22E30-8021-4040-99D1-DC09EECCF1F4}"/>
              </a:ext>
            </a:extLst>
          </p:cNvPr>
          <p:cNvSpPr txBox="1"/>
          <p:nvPr/>
        </p:nvSpPr>
        <p:spPr>
          <a:xfrm>
            <a:off x="1717288" y="2163337"/>
            <a:ext cx="5854390" cy="369332"/>
          </a:xfrm>
          <a:prstGeom prst="rect">
            <a:avLst/>
          </a:prstGeom>
          <a:noFill/>
        </p:spPr>
        <p:txBody>
          <a:bodyPr wrap="square" rtlCol="0">
            <a:spAutoFit/>
          </a:bodyPr>
          <a:lstStyle/>
          <a:p>
            <a:r>
              <a:rPr lang="en-US" dirty="0">
                <a:hlinkClick r:id="rId2"/>
              </a:rPr>
              <a:t>Video</a:t>
            </a:r>
            <a:endParaRPr lang="en-US" dirty="0"/>
          </a:p>
        </p:txBody>
      </p:sp>
    </p:spTree>
    <p:extLst>
      <p:ext uri="{BB962C8B-B14F-4D97-AF65-F5344CB8AC3E}">
        <p14:creationId xmlns:p14="http://schemas.microsoft.com/office/powerpoint/2010/main" val="882047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D4BEB83C-4329-4629-B36B-7A377F5BA196}"/>
              </a:ext>
            </a:extLst>
          </p:cNvPr>
          <p:cNvGrpSpPr/>
          <p:nvPr/>
        </p:nvGrpSpPr>
        <p:grpSpPr>
          <a:xfrm>
            <a:off x="0" y="0"/>
            <a:ext cx="9144000" cy="6946900"/>
            <a:chOff x="0" y="0"/>
            <a:chExt cx="9144000" cy="6946900"/>
          </a:xfrm>
        </p:grpSpPr>
        <p:pic>
          <p:nvPicPr>
            <p:cNvPr id="9218" name="Picture 9"/>
            <p:cNvPicPr>
              <a:picLocks noChangeAspect="1"/>
            </p:cNvPicPr>
            <p:nvPr/>
          </p:nvPicPr>
          <p:blipFill>
            <a:blip r:embed="rId3">
              <a:extLst>
                <a:ext uri="{28A0092B-C50C-407E-A947-70E740481C1C}">
                  <a14:useLocalDpi xmlns:a14="http://schemas.microsoft.com/office/drawing/2010/main" val="0"/>
                </a:ext>
              </a:extLst>
            </a:blip>
            <a:srcRect l="3059" t="185" r="3065" b="890"/>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E375914-462A-4E77-BE6C-964AD7EC9E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8061" y="1811472"/>
              <a:ext cx="1838614" cy="4303984"/>
            </a:xfrm>
            <a:prstGeom prst="rect">
              <a:avLst/>
            </a:prstGeom>
          </p:spPr>
        </p:pic>
      </p:grpSp>
      <p:sp>
        <p:nvSpPr>
          <p:cNvPr id="9" name="Rounded Rectangle 2"/>
          <p:cNvSpPr/>
          <p:nvPr/>
        </p:nvSpPr>
        <p:spPr>
          <a:xfrm>
            <a:off x="755650" y="4905375"/>
            <a:ext cx="76327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A long time ago, in China, the Jade Emperor decided there should be a way to measure time. He told the animals that they were to compete in a race. The first twelve animals would be rewarded by having a year named after them.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DEA9578-3E02-794C-9FDE-31E0652DC6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34" r="2834"/>
          <a:stretch/>
        </p:blipFill>
        <p:spPr>
          <a:xfrm>
            <a:off x="-1" y="0"/>
            <a:ext cx="9144001" cy="6858000"/>
          </a:xfrm>
          <a:prstGeom prst="rect">
            <a:avLst/>
          </a:prstGeom>
        </p:spPr>
      </p:pic>
      <p:sp>
        <p:nvSpPr>
          <p:cNvPr id="9" name="Rounded Rectangle 2"/>
          <p:cNvSpPr/>
          <p:nvPr/>
        </p:nvSpPr>
        <p:spPr>
          <a:xfrm>
            <a:off x="539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On the day of the race, all the animals lined up beside the river. The rat and the cat, who were good friends, were worried as they were not very good at swimming. They asked the ox if he would carry them across on his back.</a:t>
            </a:r>
          </a:p>
        </p:txBody>
      </p:sp>
      <p:pic>
        <p:nvPicPr>
          <p:cNvPr id="1024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l="5466" t="1178" r="1955" b="108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5097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ox agreed and they jumped on his back. When the race started, the rat and the cat were very pleased that the ox had taken the lead. They were almost across at the other side when the rat pushed the cat into the water and jumped on the bank to finish first!</a:t>
            </a:r>
          </a:p>
        </p:txBody>
      </p:sp>
      <p:pic>
        <p:nvPicPr>
          <p:cNvPr id="1126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3CD212-7B7C-4928-ACEB-01FB8CD58064}"/>
              </a:ext>
            </a:extLst>
          </p:cNvPr>
          <p:cNvGrpSpPr/>
          <p:nvPr/>
        </p:nvGrpSpPr>
        <p:grpSpPr>
          <a:xfrm>
            <a:off x="0" y="0"/>
            <a:ext cx="9144000" cy="6858000"/>
            <a:chOff x="0" y="0"/>
            <a:chExt cx="9144000" cy="685800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l="8093" t="639" r="2693" b="4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D8953FD-2EDB-4E3E-ABB7-4F5382635F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94" t="41991" r="18922" b="44703"/>
            <a:stretch/>
          </p:blipFill>
          <p:spPr>
            <a:xfrm rot="21418176">
              <a:off x="6262971" y="2387164"/>
              <a:ext cx="454405" cy="145056"/>
            </a:xfrm>
            <a:prstGeom prst="rect">
              <a:avLst/>
            </a:prstGeom>
          </p:spPr>
        </p:pic>
      </p:grpSp>
      <p:sp>
        <p:nvSpPr>
          <p:cNvPr id="9" name="Rounded Rectangle 2"/>
          <p:cNvSpPr/>
          <p:nvPr/>
        </p:nvSpPr>
        <p:spPr>
          <a:xfrm>
            <a:off x="539750" y="549275"/>
            <a:ext cx="8064500" cy="11366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“Well done!” said the Jade Emperor to the rat. “The first year of the Zodiac will be named after you.” The poor ox was tricked into second place and so the second year of the Zodiac was named after him.</a:t>
            </a:r>
          </a:p>
        </p:txBody>
      </p:sp>
      <p:pic>
        <p:nvPicPr>
          <p:cNvPr id="1229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90314B-8786-4724-96B4-141BB7B71D00}"/>
              </a:ext>
            </a:extLst>
          </p:cNvPr>
          <p:cNvGrpSpPr/>
          <p:nvPr/>
        </p:nvGrpSpPr>
        <p:grpSpPr>
          <a:xfrm>
            <a:off x="0" y="0"/>
            <a:ext cx="9144000" cy="6858000"/>
            <a:chOff x="0" y="0"/>
            <a:chExt cx="9144000" cy="685800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l="6947" r="4282" b="582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DD5984C-DB98-4C87-B343-A88E054841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94" t="41991" r="18922" b="44703"/>
            <a:stretch/>
          </p:blipFill>
          <p:spPr>
            <a:xfrm rot="21418176">
              <a:off x="6408969" y="2440952"/>
              <a:ext cx="454405" cy="145056"/>
            </a:xfrm>
            <a:prstGeom prst="rect">
              <a:avLst/>
            </a:prstGeom>
          </p:spPr>
        </p:pic>
      </p:grpSp>
      <p:sp>
        <p:nvSpPr>
          <p:cNvPr id="9" name="Rounded Rectangle 2"/>
          <p:cNvSpPr/>
          <p:nvPr/>
        </p:nvSpPr>
        <p:spPr>
          <a:xfrm>
            <a:off x="539750" y="549275"/>
            <a:ext cx="8064500" cy="8890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Shortly after, the exhausted tiger arrived on the river bank. Swimming the river had been very difficult, as he had to fight strong currents.</a:t>
            </a:r>
          </a:p>
        </p:txBody>
      </p:sp>
      <p:pic>
        <p:nvPicPr>
          <p:cNvPr id="1331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1419</TotalTime>
  <Words>890</Words>
  <Application>Microsoft Macintosh PowerPoint</Application>
  <PresentationFormat>On-screen Show (4:3)</PresentationFormat>
  <Paragraphs>62</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Twinkl</vt:lpstr>
      <vt:lpstr>Twinkl SemiBold</vt:lpstr>
      <vt:lpstr>Calibri</vt:lpstr>
      <vt:lpstr>Arial</vt:lpstr>
      <vt:lpstr>Office Theme</vt:lpstr>
      <vt:lpstr>Spelling Challenge</vt:lpstr>
      <vt:lpstr>PowerPoint Presentation</vt:lpstr>
      <vt:lpstr>PowerPoint Presentation</vt:lpstr>
      <vt:lpstr>Watch this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WALT: write a recount. WILF: I can write in the first person. I can write in the past tense. I can make my writing interesting.</vt:lpstr>
      <vt:lpstr>WALT: write a recount. WILF: I can write in the first person. I can write in the past tense. I can make my writing interesting.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Adrian Draper</cp:lastModifiedBy>
  <cp:revision>150</cp:revision>
  <dcterms:created xsi:type="dcterms:W3CDTF">2014-10-01T16:09:27Z</dcterms:created>
  <dcterms:modified xsi:type="dcterms:W3CDTF">2021-02-10T13:05:07Z</dcterms:modified>
</cp:coreProperties>
</file>