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60" r:id="rId2"/>
    <p:sldId id="256" r:id="rId3"/>
    <p:sldId id="268" r:id="rId4"/>
    <p:sldId id="266" r:id="rId5"/>
    <p:sldId id="267" r:id="rId6"/>
    <p:sldId id="261" r:id="rId7"/>
    <p:sldId id="262"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768"/>
  </p:normalViewPr>
  <p:slideViewPr>
    <p:cSldViewPr snapToGrid="0" snapToObjects="1">
      <p:cViewPr varScale="1">
        <p:scale>
          <a:sx n="84" d="100"/>
          <a:sy n="84" d="100"/>
        </p:scale>
        <p:origin x="200"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78197AB5-33BE-8E41-845B-F3B2AF6AE596}" type="datetimeFigureOut">
              <a:rPr lang="en-US" smtClean="0"/>
              <a:t>2/24/21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ECBD2-4268-1D4A-9D0A-6BE76DD8B87A}" type="slidenum">
              <a:rPr lang="en-US" smtClean="0"/>
              <a:t>‹#›</a:t>
            </a:fld>
            <a:endParaRPr lang="en-US"/>
          </a:p>
        </p:txBody>
      </p:sp>
    </p:spTree>
    <p:extLst>
      <p:ext uri="{BB962C8B-B14F-4D97-AF65-F5344CB8AC3E}">
        <p14:creationId xmlns:p14="http://schemas.microsoft.com/office/powerpoint/2010/main" val="7020565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8197AB5-33BE-8E41-845B-F3B2AF6AE596}" type="datetimeFigureOut">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ECBD2-4268-1D4A-9D0A-6BE76DD8B87A}" type="slidenum">
              <a:rPr lang="en-US" smtClean="0"/>
              <a:t>‹#›</a:t>
            </a:fld>
            <a:endParaRPr lang="en-US"/>
          </a:p>
        </p:txBody>
      </p:sp>
    </p:spTree>
    <p:extLst>
      <p:ext uri="{BB962C8B-B14F-4D97-AF65-F5344CB8AC3E}">
        <p14:creationId xmlns:p14="http://schemas.microsoft.com/office/powerpoint/2010/main" val="283105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8197AB5-33BE-8E41-845B-F3B2AF6AE596}" type="datetimeFigureOut">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ECBD2-4268-1D4A-9D0A-6BE76DD8B87A}" type="slidenum">
              <a:rPr lang="en-US" smtClean="0"/>
              <a:t>‹#›</a:t>
            </a:fld>
            <a:endParaRPr lang="en-US"/>
          </a:p>
        </p:txBody>
      </p:sp>
    </p:spTree>
    <p:extLst>
      <p:ext uri="{BB962C8B-B14F-4D97-AF65-F5344CB8AC3E}">
        <p14:creationId xmlns:p14="http://schemas.microsoft.com/office/powerpoint/2010/main" val="407643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8197AB5-33BE-8E41-845B-F3B2AF6AE596}" type="datetimeFigureOut">
              <a:rPr lang="en-US" smtClean="0"/>
              <a:t>2/24/21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ECBD2-4268-1D4A-9D0A-6BE76DD8B87A}" type="slidenum">
              <a:rPr lang="en-US" smtClean="0"/>
              <a:t>‹#›</a:t>
            </a:fld>
            <a:endParaRPr lang="en-US"/>
          </a:p>
        </p:txBody>
      </p:sp>
    </p:spTree>
    <p:extLst>
      <p:ext uri="{BB962C8B-B14F-4D97-AF65-F5344CB8AC3E}">
        <p14:creationId xmlns:p14="http://schemas.microsoft.com/office/powerpoint/2010/main" val="196978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78197AB5-33BE-8E41-845B-F3B2AF6AE596}" type="datetimeFigureOut">
              <a:rPr lang="en-US" smtClean="0"/>
              <a:t>2/24/21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ECBD2-4268-1D4A-9D0A-6BE76DD8B87A}" type="slidenum">
              <a:rPr lang="en-US" smtClean="0"/>
              <a:t>‹#›</a:t>
            </a:fld>
            <a:endParaRPr lang="en-US"/>
          </a:p>
        </p:txBody>
      </p:sp>
    </p:spTree>
    <p:extLst>
      <p:ext uri="{BB962C8B-B14F-4D97-AF65-F5344CB8AC3E}">
        <p14:creationId xmlns:p14="http://schemas.microsoft.com/office/powerpoint/2010/main" val="6620318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78197AB5-33BE-8E41-845B-F3B2AF6AE596}" type="datetimeFigureOut">
              <a:rPr lang="en-US" smtClean="0"/>
              <a:t>2/24/21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DAECBD2-4268-1D4A-9D0A-6BE76DD8B87A}" type="slidenum">
              <a:rPr lang="en-US" smtClean="0"/>
              <a:t>‹#›</a:t>
            </a:fld>
            <a:endParaRPr lang="en-US"/>
          </a:p>
        </p:txBody>
      </p:sp>
    </p:spTree>
    <p:extLst>
      <p:ext uri="{BB962C8B-B14F-4D97-AF65-F5344CB8AC3E}">
        <p14:creationId xmlns:p14="http://schemas.microsoft.com/office/powerpoint/2010/main" val="346932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78197AB5-33BE-8E41-845B-F3B2AF6AE596}" type="datetimeFigureOut">
              <a:rPr lang="en-US" smtClean="0"/>
              <a:t>2/24/21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ECBD2-4268-1D4A-9D0A-6BE76DD8B87A}"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56216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8197AB5-33BE-8E41-845B-F3B2AF6AE596}" type="datetimeFigureOut">
              <a:rPr lang="en-US" smtClean="0"/>
              <a:t>2/24/21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ECBD2-4268-1D4A-9D0A-6BE76DD8B87A}" type="slidenum">
              <a:rPr lang="en-US" smtClean="0"/>
              <a:t>‹#›</a:t>
            </a:fld>
            <a:endParaRPr lang="en-US"/>
          </a:p>
        </p:txBody>
      </p:sp>
    </p:spTree>
    <p:extLst>
      <p:ext uri="{BB962C8B-B14F-4D97-AF65-F5344CB8AC3E}">
        <p14:creationId xmlns:p14="http://schemas.microsoft.com/office/powerpoint/2010/main" val="394519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97AB5-33BE-8E41-845B-F3B2AF6AE596}" type="datetimeFigureOut">
              <a:rPr lang="en-US" smtClean="0"/>
              <a:t>2/24/21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AECBD2-4268-1D4A-9D0A-6BE76DD8B87A}" type="slidenum">
              <a:rPr lang="en-US" smtClean="0"/>
              <a:t>‹#›</a:t>
            </a:fld>
            <a:endParaRPr lang="en-US"/>
          </a:p>
        </p:txBody>
      </p:sp>
    </p:spTree>
    <p:extLst>
      <p:ext uri="{BB962C8B-B14F-4D97-AF65-F5344CB8AC3E}">
        <p14:creationId xmlns:p14="http://schemas.microsoft.com/office/powerpoint/2010/main" val="97541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78197AB5-33BE-8E41-845B-F3B2AF6AE596}" type="datetimeFigureOut">
              <a:rPr lang="en-US" smtClean="0"/>
              <a:t>2/24/21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DAECBD2-4268-1D4A-9D0A-6BE76DD8B87A}" type="slidenum">
              <a:rPr lang="en-US" smtClean="0"/>
              <a:t>‹#›</a:t>
            </a:fld>
            <a:endParaRPr lang="en-US"/>
          </a:p>
        </p:txBody>
      </p:sp>
    </p:spTree>
    <p:extLst>
      <p:ext uri="{BB962C8B-B14F-4D97-AF65-F5344CB8AC3E}">
        <p14:creationId xmlns:p14="http://schemas.microsoft.com/office/powerpoint/2010/main" val="514101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8197AB5-33BE-8E41-845B-F3B2AF6AE596}" type="datetimeFigureOut">
              <a:rPr lang="en-US" smtClean="0"/>
              <a:t>2/24/21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DAECBD2-4268-1D4A-9D0A-6BE76DD8B87A}" type="slidenum">
              <a:rPr lang="en-US" smtClean="0"/>
              <a:t>‹#›</a:t>
            </a:fld>
            <a:endParaRPr lang="en-US"/>
          </a:p>
        </p:txBody>
      </p:sp>
    </p:spTree>
    <p:extLst>
      <p:ext uri="{BB962C8B-B14F-4D97-AF65-F5344CB8AC3E}">
        <p14:creationId xmlns:p14="http://schemas.microsoft.com/office/powerpoint/2010/main" val="296694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8197AB5-33BE-8E41-845B-F3B2AF6AE596}" type="datetimeFigureOut">
              <a:rPr lang="en-US" smtClean="0"/>
              <a:t>2/24/21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DAECBD2-4268-1D4A-9D0A-6BE76DD8B87A}" type="slidenum">
              <a:rPr lang="en-US" smtClean="0"/>
              <a:t>‹#›</a:t>
            </a:fld>
            <a:endParaRPr lang="en-US"/>
          </a:p>
        </p:txBody>
      </p:sp>
    </p:spTree>
    <p:extLst>
      <p:ext uri="{BB962C8B-B14F-4D97-AF65-F5344CB8AC3E}">
        <p14:creationId xmlns:p14="http://schemas.microsoft.com/office/powerpoint/2010/main" val="37345317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71AF-F8AE-884B-BB03-AC1176EF80DF}"/>
              </a:ext>
            </a:extLst>
          </p:cNvPr>
          <p:cNvSpPr>
            <a:spLocks noGrp="1"/>
          </p:cNvSpPr>
          <p:nvPr>
            <p:ph type="title"/>
          </p:nvPr>
        </p:nvSpPr>
        <p:spPr>
          <a:xfrm>
            <a:off x="914400" y="1"/>
            <a:ext cx="10610850" cy="342900"/>
          </a:xfrm>
        </p:spPr>
        <p:txBody>
          <a:bodyPr>
            <a:normAutofit fontScale="90000"/>
          </a:bodyPr>
          <a:lstStyle/>
          <a:p>
            <a:r>
              <a:rPr lang="en-US" dirty="0"/>
              <a:t>Warm Up</a:t>
            </a:r>
          </a:p>
        </p:txBody>
      </p:sp>
      <p:pic>
        <p:nvPicPr>
          <p:cNvPr id="6" name="Content Placeholder 5" descr="Graphical user interface&#10;&#10;Description automatically generated">
            <a:extLst>
              <a:ext uri="{FF2B5EF4-FFF2-40B4-BE49-F238E27FC236}">
                <a16:creationId xmlns:a16="http://schemas.microsoft.com/office/drawing/2014/main" id="{C1126245-85B5-5C4B-B219-35DC77514ADE}"/>
              </a:ext>
            </a:extLst>
          </p:cNvPr>
          <p:cNvPicPr>
            <a:picLocks noGrp="1" noChangeAspect="1"/>
          </p:cNvPicPr>
          <p:nvPr>
            <p:ph idx="1"/>
          </p:nvPr>
        </p:nvPicPr>
        <p:blipFill>
          <a:blip r:embed="rId2"/>
          <a:stretch>
            <a:fillRect/>
          </a:stretch>
        </p:blipFill>
        <p:spPr>
          <a:xfrm>
            <a:off x="382381" y="342901"/>
            <a:ext cx="11427238" cy="6621779"/>
          </a:xfrm>
        </p:spPr>
      </p:pic>
    </p:spTree>
    <p:extLst>
      <p:ext uri="{BB962C8B-B14F-4D97-AF65-F5344CB8AC3E}">
        <p14:creationId xmlns:p14="http://schemas.microsoft.com/office/powerpoint/2010/main" val="364139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525A-C3EC-B74A-8000-683507A5648C}"/>
              </a:ext>
            </a:extLst>
          </p:cNvPr>
          <p:cNvSpPr>
            <a:spLocks noGrp="1"/>
          </p:cNvSpPr>
          <p:nvPr>
            <p:ph type="ctrTitle"/>
          </p:nvPr>
        </p:nvSpPr>
        <p:spPr>
          <a:xfrm>
            <a:off x="1676400" y="1036209"/>
            <a:ext cx="8991600" cy="4785581"/>
          </a:xfrm>
        </p:spPr>
        <p:txBody>
          <a:bodyPr>
            <a:normAutofit/>
          </a:bodyPr>
          <a:lstStyle/>
          <a:p>
            <a:r>
              <a:rPr lang="en-US" dirty="0">
                <a:solidFill>
                  <a:srgbClr val="FF0000"/>
                </a:solidFill>
              </a:rPr>
              <a:t>WALT: </a:t>
            </a:r>
            <a:r>
              <a:rPr lang="en-GB" dirty="0">
                <a:solidFill>
                  <a:srgbClr val="FF0000"/>
                </a:solidFill>
              </a:rPr>
              <a:t>write a new version of a myth</a:t>
            </a: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br>
              <a:rPr lang="en-GB" dirty="0">
                <a:solidFill>
                  <a:srgbClr val="FF0000"/>
                </a:solidFill>
              </a:rPr>
            </a:br>
            <a:endParaRPr lang="en-US" dirty="0">
              <a:solidFill>
                <a:srgbClr val="FF0000"/>
              </a:solidFill>
            </a:endParaRPr>
          </a:p>
        </p:txBody>
      </p:sp>
      <p:sp>
        <p:nvSpPr>
          <p:cNvPr id="3" name="Subtitle 2">
            <a:extLst>
              <a:ext uri="{FF2B5EF4-FFF2-40B4-BE49-F238E27FC236}">
                <a16:creationId xmlns:a16="http://schemas.microsoft.com/office/drawing/2014/main" id="{34A70EDF-9E71-4748-8105-950313B943E3}"/>
              </a:ext>
            </a:extLst>
          </p:cNvPr>
          <p:cNvSpPr>
            <a:spLocks noGrp="1"/>
          </p:cNvSpPr>
          <p:nvPr>
            <p:ph type="subTitle" idx="1"/>
          </p:nvPr>
        </p:nvSpPr>
        <p:spPr>
          <a:xfrm>
            <a:off x="1600200" y="2573338"/>
            <a:ext cx="9144000" cy="2913062"/>
          </a:xfrm>
        </p:spPr>
        <p:txBody>
          <a:bodyPr>
            <a:normAutofit fontScale="92500" lnSpcReduction="10000"/>
          </a:bodyPr>
          <a:lstStyle/>
          <a:p>
            <a:pPr fontAlgn="auto"/>
            <a:r>
              <a:rPr lang="en-US" sz="3500" dirty="0">
                <a:solidFill>
                  <a:srgbClr val="00B050"/>
                </a:solidFill>
              </a:rPr>
              <a:t>WILF: </a:t>
            </a:r>
            <a:r>
              <a:rPr lang="en-GB" sz="3500" dirty="0">
                <a:solidFill>
                  <a:srgbClr val="00B050"/>
                </a:solidFill>
              </a:rPr>
              <a:t>Planning paragraphs for the four main sections of my myth: </a:t>
            </a:r>
          </a:p>
          <a:p>
            <a:pPr fontAlgn="auto"/>
            <a:r>
              <a:rPr lang="en-GB" sz="3500" dirty="0">
                <a:solidFill>
                  <a:srgbClr val="00B050"/>
                </a:solidFill>
              </a:rPr>
              <a:t>• Introduction to the characters • Problem to overcome</a:t>
            </a:r>
            <a:br>
              <a:rPr lang="en-GB" sz="3500" dirty="0">
                <a:solidFill>
                  <a:srgbClr val="00B050"/>
                </a:solidFill>
              </a:rPr>
            </a:br>
            <a:r>
              <a:rPr lang="en-GB" sz="3500" dirty="0">
                <a:solidFill>
                  <a:srgbClr val="00B050"/>
                </a:solidFill>
              </a:rPr>
              <a:t>• Journey undertaken</a:t>
            </a:r>
            <a:br>
              <a:rPr lang="en-GB" sz="3500" dirty="0">
                <a:solidFill>
                  <a:srgbClr val="00B050"/>
                </a:solidFill>
              </a:rPr>
            </a:br>
            <a:r>
              <a:rPr lang="en-GB" sz="3500" dirty="0">
                <a:solidFill>
                  <a:srgbClr val="00B050"/>
                </a:solidFill>
              </a:rPr>
              <a:t>• Resolution of the problem </a:t>
            </a:r>
          </a:p>
          <a:p>
            <a:endParaRPr lang="en-US" dirty="0"/>
          </a:p>
        </p:txBody>
      </p:sp>
    </p:spTree>
    <p:extLst>
      <p:ext uri="{BB962C8B-B14F-4D97-AF65-F5344CB8AC3E}">
        <p14:creationId xmlns:p14="http://schemas.microsoft.com/office/powerpoint/2010/main" val="235769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64D6-E0FE-3747-A7F9-8F92A33D3275}"/>
              </a:ext>
            </a:extLst>
          </p:cNvPr>
          <p:cNvSpPr>
            <a:spLocks noGrp="1"/>
          </p:cNvSpPr>
          <p:nvPr>
            <p:ph type="title"/>
          </p:nvPr>
        </p:nvSpPr>
        <p:spPr>
          <a:xfrm>
            <a:off x="0" y="80772"/>
            <a:ext cx="12192000" cy="833628"/>
          </a:xfrm>
        </p:spPr>
        <p:txBody>
          <a:bodyPr>
            <a:normAutofit/>
          </a:bodyPr>
          <a:lstStyle/>
          <a:p>
            <a:r>
              <a:rPr lang="en-US" sz="2400" dirty="0"/>
              <a:t>Your story should still follow the narrative structure </a:t>
            </a:r>
          </a:p>
        </p:txBody>
      </p:sp>
      <p:pic>
        <p:nvPicPr>
          <p:cNvPr id="5" name="Content Placeholder 4" descr="A picture containing text, music, drum&#10;&#10;Description automatically generated">
            <a:extLst>
              <a:ext uri="{FF2B5EF4-FFF2-40B4-BE49-F238E27FC236}">
                <a16:creationId xmlns:a16="http://schemas.microsoft.com/office/drawing/2014/main" id="{080250F8-AC4D-B345-B07A-23633A536A2A}"/>
              </a:ext>
            </a:extLst>
          </p:cNvPr>
          <p:cNvPicPr>
            <a:picLocks noGrp="1" noChangeAspect="1"/>
          </p:cNvPicPr>
          <p:nvPr>
            <p:ph idx="1"/>
          </p:nvPr>
        </p:nvPicPr>
        <p:blipFill>
          <a:blip r:embed="rId2"/>
          <a:stretch>
            <a:fillRect/>
          </a:stretch>
        </p:blipFill>
        <p:spPr>
          <a:xfrm>
            <a:off x="875817" y="914400"/>
            <a:ext cx="10440365" cy="6013183"/>
          </a:xfrm>
        </p:spPr>
      </p:pic>
      <p:sp>
        <p:nvSpPr>
          <p:cNvPr id="6" name="TextBox 5">
            <a:extLst>
              <a:ext uri="{FF2B5EF4-FFF2-40B4-BE49-F238E27FC236}">
                <a16:creationId xmlns:a16="http://schemas.microsoft.com/office/drawing/2014/main" id="{A2CE487D-8ABE-2E42-B202-37DC65FBCD74}"/>
              </a:ext>
            </a:extLst>
          </p:cNvPr>
          <p:cNvSpPr txBox="1"/>
          <p:nvPr/>
        </p:nvSpPr>
        <p:spPr>
          <a:xfrm>
            <a:off x="5451676" y="1875099"/>
            <a:ext cx="1284790" cy="82180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69517496-457F-8843-B3E9-B036CE959FE0}"/>
              </a:ext>
            </a:extLst>
          </p:cNvPr>
          <p:cNvSpPr txBox="1"/>
          <p:nvPr/>
        </p:nvSpPr>
        <p:spPr>
          <a:xfrm>
            <a:off x="1518211" y="5191313"/>
            <a:ext cx="2025570" cy="1200329"/>
          </a:xfrm>
          <a:prstGeom prst="rect">
            <a:avLst/>
          </a:prstGeom>
          <a:noFill/>
        </p:spPr>
        <p:txBody>
          <a:bodyPr wrap="square" rtlCol="0">
            <a:spAutoFit/>
          </a:bodyPr>
          <a:lstStyle/>
          <a:p>
            <a:r>
              <a:rPr lang="en-US" dirty="0">
                <a:solidFill>
                  <a:srgbClr val="FF0000"/>
                </a:solidFill>
              </a:rPr>
              <a:t>Setting </a:t>
            </a:r>
          </a:p>
          <a:p>
            <a:r>
              <a:rPr lang="en-US" dirty="0">
                <a:solidFill>
                  <a:srgbClr val="FF0000"/>
                </a:solidFill>
              </a:rPr>
              <a:t>Introduction to main characters and hero </a:t>
            </a:r>
          </a:p>
        </p:txBody>
      </p:sp>
      <p:sp>
        <p:nvSpPr>
          <p:cNvPr id="8" name="TextBox 7">
            <a:extLst>
              <a:ext uri="{FF2B5EF4-FFF2-40B4-BE49-F238E27FC236}">
                <a16:creationId xmlns:a16="http://schemas.microsoft.com/office/drawing/2014/main" id="{D0183304-0C68-C440-A1E1-CBC67497EB2B}"/>
              </a:ext>
            </a:extLst>
          </p:cNvPr>
          <p:cNvSpPr txBox="1"/>
          <p:nvPr/>
        </p:nvSpPr>
        <p:spPr>
          <a:xfrm>
            <a:off x="3416459" y="3455043"/>
            <a:ext cx="1699551" cy="1200329"/>
          </a:xfrm>
          <a:prstGeom prst="rect">
            <a:avLst/>
          </a:prstGeom>
          <a:noFill/>
        </p:spPr>
        <p:txBody>
          <a:bodyPr wrap="square" rtlCol="0">
            <a:spAutoFit/>
          </a:bodyPr>
          <a:lstStyle/>
          <a:p>
            <a:r>
              <a:rPr lang="en-US" dirty="0">
                <a:solidFill>
                  <a:srgbClr val="FF0000"/>
                </a:solidFill>
              </a:rPr>
              <a:t>Leading to the problem </a:t>
            </a:r>
          </a:p>
          <a:p>
            <a:r>
              <a:rPr lang="en-US" dirty="0">
                <a:solidFill>
                  <a:srgbClr val="FF0000"/>
                </a:solidFill>
              </a:rPr>
              <a:t>Mythical creature</a:t>
            </a:r>
          </a:p>
        </p:txBody>
      </p:sp>
      <p:sp>
        <p:nvSpPr>
          <p:cNvPr id="9" name="TextBox 8">
            <a:extLst>
              <a:ext uri="{FF2B5EF4-FFF2-40B4-BE49-F238E27FC236}">
                <a16:creationId xmlns:a16="http://schemas.microsoft.com/office/drawing/2014/main" id="{96C7D62D-B341-8A45-9020-A19E74DD3276}"/>
              </a:ext>
            </a:extLst>
          </p:cNvPr>
          <p:cNvSpPr txBox="1"/>
          <p:nvPr/>
        </p:nvSpPr>
        <p:spPr>
          <a:xfrm>
            <a:off x="5347504" y="1748028"/>
            <a:ext cx="1770927" cy="1200329"/>
          </a:xfrm>
          <a:prstGeom prst="rect">
            <a:avLst/>
          </a:prstGeom>
          <a:noFill/>
        </p:spPr>
        <p:txBody>
          <a:bodyPr wrap="square" rtlCol="0">
            <a:spAutoFit/>
          </a:bodyPr>
          <a:lstStyle/>
          <a:p>
            <a:r>
              <a:rPr lang="en-US" dirty="0">
                <a:solidFill>
                  <a:srgbClr val="FF0000"/>
                </a:solidFill>
              </a:rPr>
              <a:t>Journey/quest to take </a:t>
            </a:r>
          </a:p>
          <a:p>
            <a:r>
              <a:rPr lang="en-US" dirty="0">
                <a:solidFill>
                  <a:srgbClr val="FF0000"/>
                </a:solidFill>
              </a:rPr>
              <a:t>Power/special object </a:t>
            </a:r>
          </a:p>
        </p:txBody>
      </p:sp>
      <p:sp>
        <p:nvSpPr>
          <p:cNvPr id="10" name="TextBox 9">
            <a:extLst>
              <a:ext uri="{FF2B5EF4-FFF2-40B4-BE49-F238E27FC236}">
                <a16:creationId xmlns:a16="http://schemas.microsoft.com/office/drawing/2014/main" id="{748C668A-9B20-FB4D-861E-12C0481A16E0}"/>
              </a:ext>
            </a:extLst>
          </p:cNvPr>
          <p:cNvSpPr txBox="1"/>
          <p:nvPr/>
        </p:nvSpPr>
        <p:spPr>
          <a:xfrm>
            <a:off x="7295911" y="3429000"/>
            <a:ext cx="1699551" cy="923330"/>
          </a:xfrm>
          <a:prstGeom prst="rect">
            <a:avLst/>
          </a:prstGeom>
          <a:noFill/>
        </p:spPr>
        <p:txBody>
          <a:bodyPr wrap="square" rtlCol="0">
            <a:spAutoFit/>
          </a:bodyPr>
          <a:lstStyle/>
          <a:p>
            <a:r>
              <a:rPr lang="en-US" dirty="0">
                <a:solidFill>
                  <a:srgbClr val="00B050"/>
                </a:solidFill>
              </a:rPr>
              <a:t>Defeating mythical beast </a:t>
            </a:r>
          </a:p>
          <a:p>
            <a:r>
              <a:rPr lang="en-US" dirty="0">
                <a:solidFill>
                  <a:srgbClr val="00B050"/>
                </a:solidFill>
              </a:rPr>
              <a:t>Solving dilemma </a:t>
            </a:r>
          </a:p>
        </p:txBody>
      </p:sp>
      <p:sp>
        <p:nvSpPr>
          <p:cNvPr id="11" name="TextBox 10">
            <a:extLst>
              <a:ext uri="{FF2B5EF4-FFF2-40B4-BE49-F238E27FC236}">
                <a16:creationId xmlns:a16="http://schemas.microsoft.com/office/drawing/2014/main" id="{9669787A-C1D4-254A-B1B0-995B3E020599}"/>
              </a:ext>
            </a:extLst>
          </p:cNvPr>
          <p:cNvSpPr txBox="1"/>
          <p:nvPr/>
        </p:nvSpPr>
        <p:spPr>
          <a:xfrm>
            <a:off x="9088056" y="5129515"/>
            <a:ext cx="1722698" cy="923330"/>
          </a:xfrm>
          <a:prstGeom prst="rect">
            <a:avLst/>
          </a:prstGeom>
          <a:noFill/>
        </p:spPr>
        <p:txBody>
          <a:bodyPr wrap="square" rtlCol="0">
            <a:spAutoFit/>
          </a:bodyPr>
          <a:lstStyle/>
          <a:p>
            <a:r>
              <a:rPr lang="en-US" dirty="0">
                <a:solidFill>
                  <a:srgbClr val="00B050"/>
                </a:solidFill>
              </a:rPr>
              <a:t>Journey back, reward?  Moral of the story?</a:t>
            </a:r>
          </a:p>
        </p:txBody>
      </p:sp>
    </p:spTree>
    <p:extLst>
      <p:ext uri="{BB962C8B-B14F-4D97-AF65-F5344CB8AC3E}">
        <p14:creationId xmlns:p14="http://schemas.microsoft.com/office/powerpoint/2010/main" val="369328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F9D5-AE88-6644-AA6B-B7EFD6A58F03}"/>
              </a:ext>
            </a:extLst>
          </p:cNvPr>
          <p:cNvSpPr>
            <a:spLocks noGrp="1"/>
          </p:cNvSpPr>
          <p:nvPr>
            <p:ph type="title"/>
          </p:nvPr>
        </p:nvSpPr>
        <p:spPr>
          <a:xfrm>
            <a:off x="2126964" y="254643"/>
            <a:ext cx="7729728" cy="1188720"/>
          </a:xfrm>
        </p:spPr>
        <p:txBody>
          <a:bodyPr/>
          <a:lstStyle/>
          <a:p>
            <a:r>
              <a:rPr lang="en-US" dirty="0"/>
              <a:t>Have a read through your story so far</a:t>
            </a:r>
          </a:p>
        </p:txBody>
      </p:sp>
      <p:sp>
        <p:nvSpPr>
          <p:cNvPr id="3" name="Content Placeholder 2">
            <a:extLst>
              <a:ext uri="{FF2B5EF4-FFF2-40B4-BE49-F238E27FC236}">
                <a16:creationId xmlns:a16="http://schemas.microsoft.com/office/drawing/2014/main" id="{7178B269-2D72-EB49-AEB7-2443E508C2F3}"/>
              </a:ext>
            </a:extLst>
          </p:cNvPr>
          <p:cNvSpPr>
            <a:spLocks noGrp="1"/>
          </p:cNvSpPr>
          <p:nvPr>
            <p:ph idx="1"/>
          </p:nvPr>
        </p:nvSpPr>
        <p:spPr>
          <a:xfrm>
            <a:off x="1142034" y="1607896"/>
            <a:ext cx="10089846" cy="5250103"/>
          </a:xfrm>
        </p:spPr>
        <p:txBody>
          <a:bodyPr>
            <a:normAutofit fontScale="85000" lnSpcReduction="20000"/>
          </a:bodyPr>
          <a:lstStyle/>
          <a:p>
            <a:r>
              <a:rPr lang="en-US" sz="3500" dirty="0"/>
              <a:t>Have you included sentence starters e.g. Despite her uncertainty, The blood-thirsty beast was, With a mighty swing…</a:t>
            </a:r>
          </a:p>
          <a:p>
            <a:r>
              <a:rPr lang="en-US" sz="3500" dirty="0"/>
              <a:t>Have you added </a:t>
            </a:r>
            <a:r>
              <a:rPr lang="en-US" sz="3500" b="1" dirty="0"/>
              <a:t>fronted adverbials, expanded noun phrases and relative clauses?</a:t>
            </a:r>
            <a:endParaRPr lang="en-US" sz="3500" dirty="0"/>
          </a:p>
          <a:p>
            <a:r>
              <a:rPr lang="en-US" sz="3500" dirty="0"/>
              <a:t>Have you included descriptive vocabulary e.g. noble, brave, vicious, beautiful, tedious, </a:t>
            </a:r>
            <a:r>
              <a:rPr lang="en-US" sz="3500" dirty="0" err="1"/>
              <a:t>etc</a:t>
            </a:r>
            <a:endParaRPr lang="en-US" sz="3500" dirty="0"/>
          </a:p>
          <a:p>
            <a:r>
              <a:rPr lang="en-US" sz="3500" dirty="0"/>
              <a:t>Have you included imagery i.e. similes, personification, </a:t>
            </a:r>
            <a:r>
              <a:rPr lang="en-US" sz="3500" b="1" dirty="0"/>
              <a:t>show don’t tell</a:t>
            </a:r>
            <a:r>
              <a:rPr lang="en-US" sz="3500" dirty="0"/>
              <a:t>….</a:t>
            </a:r>
          </a:p>
          <a:p>
            <a:r>
              <a:rPr lang="en-US" sz="3500" dirty="0"/>
              <a:t>How will your problem be resolved?</a:t>
            </a:r>
          </a:p>
          <a:p>
            <a:r>
              <a:rPr lang="en-US" sz="3500" dirty="0"/>
              <a:t>How will your story end?</a:t>
            </a:r>
          </a:p>
          <a:p>
            <a:pPr marL="0" indent="0">
              <a:buNone/>
            </a:pPr>
            <a:r>
              <a:rPr lang="en-US" sz="2800" b="1" dirty="0"/>
              <a:t> </a:t>
            </a:r>
          </a:p>
          <a:p>
            <a:endParaRPr lang="en-US" dirty="0"/>
          </a:p>
        </p:txBody>
      </p:sp>
    </p:spTree>
    <p:extLst>
      <p:ext uri="{BB962C8B-B14F-4D97-AF65-F5344CB8AC3E}">
        <p14:creationId xmlns:p14="http://schemas.microsoft.com/office/powerpoint/2010/main" val="395317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40D5-553B-8B47-815F-5ADCC63DB7AA}"/>
              </a:ext>
            </a:extLst>
          </p:cNvPr>
          <p:cNvSpPr>
            <a:spLocks noGrp="1"/>
          </p:cNvSpPr>
          <p:nvPr>
            <p:ph type="title"/>
          </p:nvPr>
        </p:nvSpPr>
        <p:spPr>
          <a:xfrm>
            <a:off x="1743070" y="617452"/>
            <a:ext cx="7729728" cy="1188720"/>
          </a:xfrm>
        </p:spPr>
        <p:txBody>
          <a:bodyPr/>
          <a:lstStyle/>
          <a:p>
            <a:r>
              <a:rPr lang="en-US" dirty="0"/>
              <a:t>Let's look at an example of a resolution </a:t>
            </a:r>
          </a:p>
        </p:txBody>
      </p:sp>
      <p:sp>
        <p:nvSpPr>
          <p:cNvPr id="3" name="Content Placeholder 2">
            <a:extLst>
              <a:ext uri="{FF2B5EF4-FFF2-40B4-BE49-F238E27FC236}">
                <a16:creationId xmlns:a16="http://schemas.microsoft.com/office/drawing/2014/main" id="{4EDCEEBC-2223-2543-B576-355921D6323B}"/>
              </a:ext>
            </a:extLst>
          </p:cNvPr>
          <p:cNvSpPr>
            <a:spLocks noGrp="1"/>
          </p:cNvSpPr>
          <p:nvPr>
            <p:ph idx="1"/>
          </p:nvPr>
        </p:nvSpPr>
        <p:spPr>
          <a:xfrm>
            <a:off x="735184" y="1957452"/>
            <a:ext cx="10938655" cy="4717668"/>
          </a:xfrm>
        </p:spPr>
        <p:txBody>
          <a:bodyPr>
            <a:normAutofit/>
          </a:bodyPr>
          <a:lstStyle/>
          <a:p>
            <a:r>
              <a:rPr lang="en-US" sz="2800" dirty="0"/>
              <a:t>Despite Jasper’s efforts, his mighty sword was no longer mighty; instead, it was useless.  As he gazed forward in desperation, he could see all the competitors charging ahead of him, leaving him behind pitifully. He squeezed his eyes so tightly that tears trickled down his face. He gave one wretched cry to lift his sword and tear through the thorns and vines in his path.  At last! His path was clearing, and his sword was charged up with the power from his tears. Off he went, racing forward as he overtook his challengers one by one. Jasper could taste his victory as he neared the finish line, but not without one last obstacle; the final hurdle…</a:t>
            </a:r>
          </a:p>
        </p:txBody>
      </p:sp>
    </p:spTree>
    <p:extLst>
      <p:ext uri="{BB962C8B-B14F-4D97-AF65-F5344CB8AC3E}">
        <p14:creationId xmlns:p14="http://schemas.microsoft.com/office/powerpoint/2010/main" val="205696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2CFF-5C63-054E-A581-A3F2525551AF}"/>
              </a:ext>
            </a:extLst>
          </p:cNvPr>
          <p:cNvSpPr>
            <a:spLocks noGrp="1"/>
          </p:cNvSpPr>
          <p:nvPr>
            <p:ph type="title"/>
          </p:nvPr>
        </p:nvSpPr>
        <p:spPr>
          <a:xfrm>
            <a:off x="2275004" y="308266"/>
            <a:ext cx="7729728" cy="1188720"/>
          </a:xfrm>
        </p:spPr>
        <p:txBody>
          <a:bodyPr>
            <a:normAutofit fontScale="90000"/>
          </a:bodyPr>
          <a:lstStyle/>
          <a:p>
            <a:r>
              <a:rPr lang="en-US" dirty="0"/>
              <a:t>What sort of vocabulary could you use?</a:t>
            </a:r>
            <a:br>
              <a:rPr lang="en-US" dirty="0"/>
            </a:br>
            <a:endParaRPr lang="en-US" dirty="0"/>
          </a:p>
        </p:txBody>
      </p:sp>
      <p:sp>
        <p:nvSpPr>
          <p:cNvPr id="9" name="TextBox 8">
            <a:extLst>
              <a:ext uri="{FF2B5EF4-FFF2-40B4-BE49-F238E27FC236}">
                <a16:creationId xmlns:a16="http://schemas.microsoft.com/office/drawing/2014/main" id="{358F07D9-1A02-1042-A4AE-E381506ADB15}"/>
              </a:ext>
            </a:extLst>
          </p:cNvPr>
          <p:cNvSpPr txBox="1"/>
          <p:nvPr/>
        </p:nvSpPr>
        <p:spPr>
          <a:xfrm>
            <a:off x="6289607" y="2434606"/>
            <a:ext cx="1268104" cy="584775"/>
          </a:xfrm>
          <a:prstGeom prst="rect">
            <a:avLst/>
          </a:prstGeom>
          <a:noFill/>
        </p:spPr>
        <p:txBody>
          <a:bodyPr wrap="none" rtlCol="0">
            <a:spAutoFit/>
          </a:bodyPr>
          <a:lstStyle/>
          <a:p>
            <a:r>
              <a:rPr lang="en-US" sz="3200" dirty="0"/>
              <a:t>noble</a:t>
            </a:r>
          </a:p>
        </p:txBody>
      </p:sp>
      <p:sp>
        <p:nvSpPr>
          <p:cNvPr id="10" name="TextBox 9">
            <a:extLst>
              <a:ext uri="{FF2B5EF4-FFF2-40B4-BE49-F238E27FC236}">
                <a16:creationId xmlns:a16="http://schemas.microsoft.com/office/drawing/2014/main" id="{7C1BA21D-BE9C-A446-B283-F990FCF963C0}"/>
              </a:ext>
            </a:extLst>
          </p:cNvPr>
          <p:cNvSpPr txBox="1"/>
          <p:nvPr/>
        </p:nvSpPr>
        <p:spPr>
          <a:xfrm>
            <a:off x="3764794" y="5036283"/>
            <a:ext cx="1911870" cy="584775"/>
          </a:xfrm>
          <a:prstGeom prst="rect">
            <a:avLst/>
          </a:prstGeom>
          <a:noFill/>
        </p:spPr>
        <p:txBody>
          <a:bodyPr wrap="none" rtlCol="0">
            <a:spAutoFit/>
          </a:bodyPr>
          <a:lstStyle/>
          <a:p>
            <a:r>
              <a:rPr lang="en-US" sz="3200" dirty="0"/>
              <a:t>Powerful </a:t>
            </a:r>
          </a:p>
        </p:txBody>
      </p:sp>
      <p:sp>
        <p:nvSpPr>
          <p:cNvPr id="12" name="TextBox 11">
            <a:extLst>
              <a:ext uri="{FF2B5EF4-FFF2-40B4-BE49-F238E27FC236}">
                <a16:creationId xmlns:a16="http://schemas.microsoft.com/office/drawing/2014/main" id="{16385085-A190-494E-9473-530676A3CD0E}"/>
              </a:ext>
            </a:extLst>
          </p:cNvPr>
          <p:cNvSpPr txBox="1"/>
          <p:nvPr/>
        </p:nvSpPr>
        <p:spPr>
          <a:xfrm>
            <a:off x="1748237" y="2802728"/>
            <a:ext cx="1345497" cy="584775"/>
          </a:xfrm>
          <a:prstGeom prst="rect">
            <a:avLst/>
          </a:prstGeom>
          <a:noFill/>
        </p:spPr>
        <p:txBody>
          <a:bodyPr wrap="none" rtlCol="0">
            <a:spAutoFit/>
          </a:bodyPr>
          <a:lstStyle/>
          <a:p>
            <a:r>
              <a:rPr lang="en-US" sz="3200" dirty="0"/>
              <a:t>Brave </a:t>
            </a:r>
          </a:p>
        </p:txBody>
      </p:sp>
      <p:sp>
        <p:nvSpPr>
          <p:cNvPr id="13" name="TextBox 12">
            <a:extLst>
              <a:ext uri="{FF2B5EF4-FFF2-40B4-BE49-F238E27FC236}">
                <a16:creationId xmlns:a16="http://schemas.microsoft.com/office/drawing/2014/main" id="{BDAB9617-5C30-6642-A82E-059C490E8AD6}"/>
              </a:ext>
            </a:extLst>
          </p:cNvPr>
          <p:cNvSpPr txBox="1"/>
          <p:nvPr/>
        </p:nvSpPr>
        <p:spPr>
          <a:xfrm>
            <a:off x="3764794" y="1692997"/>
            <a:ext cx="1473096" cy="584775"/>
          </a:xfrm>
          <a:prstGeom prst="rect">
            <a:avLst/>
          </a:prstGeom>
          <a:noFill/>
        </p:spPr>
        <p:txBody>
          <a:bodyPr wrap="none" rtlCol="0">
            <a:spAutoFit/>
          </a:bodyPr>
          <a:lstStyle/>
          <a:p>
            <a:r>
              <a:rPr lang="en-US" sz="3200" dirty="0"/>
              <a:t>Fierce </a:t>
            </a:r>
          </a:p>
        </p:txBody>
      </p:sp>
      <p:sp>
        <p:nvSpPr>
          <p:cNvPr id="14" name="TextBox 13">
            <a:extLst>
              <a:ext uri="{FF2B5EF4-FFF2-40B4-BE49-F238E27FC236}">
                <a16:creationId xmlns:a16="http://schemas.microsoft.com/office/drawing/2014/main" id="{FA58F87D-2D45-3845-A723-391E25D92B4A}"/>
              </a:ext>
            </a:extLst>
          </p:cNvPr>
          <p:cNvSpPr txBox="1"/>
          <p:nvPr/>
        </p:nvSpPr>
        <p:spPr>
          <a:xfrm>
            <a:off x="9130480" y="5430263"/>
            <a:ext cx="1588897" cy="584775"/>
          </a:xfrm>
          <a:prstGeom prst="rect">
            <a:avLst/>
          </a:prstGeom>
          <a:noFill/>
        </p:spPr>
        <p:txBody>
          <a:bodyPr wrap="none" rtlCol="0">
            <a:spAutoFit/>
          </a:bodyPr>
          <a:lstStyle/>
          <a:p>
            <a:r>
              <a:rPr lang="en-US" sz="3200" dirty="0"/>
              <a:t>Despair </a:t>
            </a:r>
          </a:p>
        </p:txBody>
      </p:sp>
      <p:sp>
        <p:nvSpPr>
          <p:cNvPr id="15" name="TextBox 14">
            <a:extLst>
              <a:ext uri="{FF2B5EF4-FFF2-40B4-BE49-F238E27FC236}">
                <a16:creationId xmlns:a16="http://schemas.microsoft.com/office/drawing/2014/main" id="{0296BDA8-0F62-3247-BCA7-CB633DE35624}"/>
              </a:ext>
            </a:extLst>
          </p:cNvPr>
          <p:cNvSpPr txBox="1"/>
          <p:nvPr/>
        </p:nvSpPr>
        <p:spPr>
          <a:xfrm>
            <a:off x="8982042" y="1816459"/>
            <a:ext cx="1685077" cy="584775"/>
          </a:xfrm>
          <a:prstGeom prst="rect">
            <a:avLst/>
          </a:prstGeom>
          <a:noFill/>
        </p:spPr>
        <p:txBody>
          <a:bodyPr wrap="none" rtlCol="0">
            <a:spAutoFit/>
          </a:bodyPr>
          <a:lstStyle/>
          <a:p>
            <a:r>
              <a:rPr lang="en-US" sz="3200" dirty="0"/>
              <a:t>Vicious </a:t>
            </a:r>
          </a:p>
        </p:txBody>
      </p:sp>
      <p:sp>
        <p:nvSpPr>
          <p:cNvPr id="16" name="TextBox 15">
            <a:extLst>
              <a:ext uri="{FF2B5EF4-FFF2-40B4-BE49-F238E27FC236}">
                <a16:creationId xmlns:a16="http://schemas.microsoft.com/office/drawing/2014/main" id="{33F5F682-F4E8-3444-AA85-C12BCA4AE238}"/>
              </a:ext>
            </a:extLst>
          </p:cNvPr>
          <p:cNvSpPr txBox="1"/>
          <p:nvPr/>
        </p:nvSpPr>
        <p:spPr>
          <a:xfrm>
            <a:off x="838200" y="1849831"/>
            <a:ext cx="1436804" cy="584775"/>
          </a:xfrm>
          <a:prstGeom prst="rect">
            <a:avLst/>
          </a:prstGeom>
          <a:noFill/>
        </p:spPr>
        <p:txBody>
          <a:bodyPr wrap="none" rtlCol="0">
            <a:spAutoFit/>
          </a:bodyPr>
          <a:lstStyle/>
          <a:p>
            <a:r>
              <a:rPr lang="en-US" sz="3200" dirty="0"/>
              <a:t>valiant</a:t>
            </a:r>
          </a:p>
        </p:txBody>
      </p:sp>
      <p:sp>
        <p:nvSpPr>
          <p:cNvPr id="17" name="TextBox 16">
            <a:extLst>
              <a:ext uri="{FF2B5EF4-FFF2-40B4-BE49-F238E27FC236}">
                <a16:creationId xmlns:a16="http://schemas.microsoft.com/office/drawing/2014/main" id="{A2B2BC80-CDAF-C846-B37F-E131CF46C9ED}"/>
              </a:ext>
            </a:extLst>
          </p:cNvPr>
          <p:cNvSpPr txBox="1"/>
          <p:nvPr/>
        </p:nvSpPr>
        <p:spPr>
          <a:xfrm>
            <a:off x="971550" y="5657850"/>
            <a:ext cx="1449436" cy="584775"/>
          </a:xfrm>
          <a:prstGeom prst="rect">
            <a:avLst/>
          </a:prstGeom>
          <a:noFill/>
        </p:spPr>
        <p:txBody>
          <a:bodyPr wrap="none" rtlCol="0">
            <a:spAutoFit/>
          </a:bodyPr>
          <a:lstStyle/>
          <a:p>
            <a:r>
              <a:rPr lang="en-US" sz="3200" dirty="0"/>
              <a:t>distant</a:t>
            </a:r>
          </a:p>
        </p:txBody>
      </p:sp>
      <p:sp>
        <p:nvSpPr>
          <p:cNvPr id="3" name="TextBox 2">
            <a:extLst>
              <a:ext uri="{FF2B5EF4-FFF2-40B4-BE49-F238E27FC236}">
                <a16:creationId xmlns:a16="http://schemas.microsoft.com/office/drawing/2014/main" id="{36CAF02A-62ED-2E4E-840C-AAF1742663A9}"/>
              </a:ext>
            </a:extLst>
          </p:cNvPr>
          <p:cNvSpPr txBox="1"/>
          <p:nvPr/>
        </p:nvSpPr>
        <p:spPr>
          <a:xfrm>
            <a:off x="6289607" y="5910089"/>
            <a:ext cx="1532214" cy="584775"/>
          </a:xfrm>
          <a:prstGeom prst="rect">
            <a:avLst/>
          </a:prstGeom>
          <a:noFill/>
        </p:spPr>
        <p:txBody>
          <a:bodyPr wrap="none" rtlCol="0">
            <a:spAutoFit/>
          </a:bodyPr>
          <a:lstStyle/>
          <a:p>
            <a:r>
              <a:rPr lang="en-US" sz="3200" dirty="0">
                <a:solidFill>
                  <a:srgbClr val="7030A0"/>
                </a:solidFill>
              </a:rPr>
              <a:t>Victory </a:t>
            </a:r>
          </a:p>
        </p:txBody>
      </p:sp>
      <p:sp>
        <p:nvSpPr>
          <p:cNvPr id="6" name="TextBox 5">
            <a:extLst>
              <a:ext uri="{FF2B5EF4-FFF2-40B4-BE49-F238E27FC236}">
                <a16:creationId xmlns:a16="http://schemas.microsoft.com/office/drawing/2014/main" id="{E282CB92-6E4A-F048-9BE3-6548AC565858}"/>
              </a:ext>
            </a:extLst>
          </p:cNvPr>
          <p:cNvSpPr txBox="1"/>
          <p:nvPr/>
        </p:nvSpPr>
        <p:spPr>
          <a:xfrm>
            <a:off x="8827512" y="3411150"/>
            <a:ext cx="2194832" cy="584775"/>
          </a:xfrm>
          <a:prstGeom prst="rect">
            <a:avLst/>
          </a:prstGeom>
          <a:noFill/>
        </p:spPr>
        <p:txBody>
          <a:bodyPr wrap="none" rtlCol="0">
            <a:spAutoFit/>
          </a:bodyPr>
          <a:lstStyle/>
          <a:p>
            <a:r>
              <a:rPr lang="en-US" sz="3200" dirty="0">
                <a:solidFill>
                  <a:srgbClr val="7030A0"/>
                </a:solidFill>
              </a:rPr>
              <a:t>Triumphant </a:t>
            </a:r>
          </a:p>
        </p:txBody>
      </p:sp>
      <p:sp>
        <p:nvSpPr>
          <p:cNvPr id="7" name="TextBox 6">
            <a:extLst>
              <a:ext uri="{FF2B5EF4-FFF2-40B4-BE49-F238E27FC236}">
                <a16:creationId xmlns:a16="http://schemas.microsoft.com/office/drawing/2014/main" id="{6177D74B-5FDD-0044-AB8E-4C4361FE35DC}"/>
              </a:ext>
            </a:extLst>
          </p:cNvPr>
          <p:cNvSpPr txBox="1"/>
          <p:nvPr/>
        </p:nvSpPr>
        <p:spPr>
          <a:xfrm>
            <a:off x="1209435" y="4323913"/>
            <a:ext cx="2016065" cy="584775"/>
          </a:xfrm>
          <a:prstGeom prst="rect">
            <a:avLst/>
          </a:prstGeom>
          <a:noFill/>
        </p:spPr>
        <p:txBody>
          <a:bodyPr wrap="none" rtlCol="0">
            <a:spAutoFit/>
          </a:bodyPr>
          <a:lstStyle/>
          <a:p>
            <a:r>
              <a:rPr lang="en-US" sz="3200" dirty="0">
                <a:solidFill>
                  <a:srgbClr val="7030A0"/>
                </a:solidFill>
              </a:rPr>
              <a:t>undefeated</a:t>
            </a:r>
          </a:p>
        </p:txBody>
      </p:sp>
      <p:sp>
        <p:nvSpPr>
          <p:cNvPr id="19" name="TextBox 18">
            <a:extLst>
              <a:ext uri="{FF2B5EF4-FFF2-40B4-BE49-F238E27FC236}">
                <a16:creationId xmlns:a16="http://schemas.microsoft.com/office/drawing/2014/main" id="{70741A21-1D72-CE40-8D04-86A13F9E8811}"/>
              </a:ext>
            </a:extLst>
          </p:cNvPr>
          <p:cNvSpPr txBox="1"/>
          <p:nvPr/>
        </p:nvSpPr>
        <p:spPr>
          <a:xfrm>
            <a:off x="3489960" y="3261360"/>
            <a:ext cx="1564852" cy="584775"/>
          </a:xfrm>
          <a:prstGeom prst="rect">
            <a:avLst/>
          </a:prstGeom>
          <a:noFill/>
        </p:spPr>
        <p:txBody>
          <a:bodyPr wrap="none" rtlCol="0">
            <a:spAutoFit/>
          </a:bodyPr>
          <a:lstStyle/>
          <a:p>
            <a:r>
              <a:rPr lang="en-US" sz="3200" dirty="0">
                <a:solidFill>
                  <a:srgbClr val="7030A0"/>
                </a:solidFill>
              </a:rPr>
              <a:t>doubtful</a:t>
            </a:r>
          </a:p>
        </p:txBody>
      </p:sp>
      <p:sp>
        <p:nvSpPr>
          <p:cNvPr id="20" name="TextBox 19">
            <a:extLst>
              <a:ext uri="{FF2B5EF4-FFF2-40B4-BE49-F238E27FC236}">
                <a16:creationId xmlns:a16="http://schemas.microsoft.com/office/drawing/2014/main" id="{ED626691-5437-634B-8D7C-BAA54E3ACB23}"/>
              </a:ext>
            </a:extLst>
          </p:cNvPr>
          <p:cNvSpPr txBox="1"/>
          <p:nvPr/>
        </p:nvSpPr>
        <p:spPr>
          <a:xfrm>
            <a:off x="5745480" y="4251960"/>
            <a:ext cx="2034531" cy="584775"/>
          </a:xfrm>
          <a:prstGeom prst="rect">
            <a:avLst/>
          </a:prstGeom>
          <a:noFill/>
        </p:spPr>
        <p:txBody>
          <a:bodyPr wrap="none" rtlCol="0">
            <a:spAutoFit/>
          </a:bodyPr>
          <a:lstStyle/>
          <a:p>
            <a:r>
              <a:rPr lang="en-US" sz="3200" dirty="0">
                <a:solidFill>
                  <a:srgbClr val="7030A0"/>
                </a:solidFill>
              </a:rPr>
              <a:t>Desperate </a:t>
            </a:r>
          </a:p>
        </p:txBody>
      </p:sp>
    </p:spTree>
    <p:extLst>
      <p:ext uri="{BB962C8B-B14F-4D97-AF65-F5344CB8AC3E}">
        <p14:creationId xmlns:p14="http://schemas.microsoft.com/office/powerpoint/2010/main" val="3535528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794F-2C65-FB45-BACD-4F5B3487ED73}"/>
              </a:ext>
            </a:extLst>
          </p:cNvPr>
          <p:cNvSpPr>
            <a:spLocks noGrp="1"/>
          </p:cNvSpPr>
          <p:nvPr>
            <p:ph type="title"/>
          </p:nvPr>
        </p:nvSpPr>
        <p:spPr>
          <a:xfrm>
            <a:off x="2231136" y="178880"/>
            <a:ext cx="7729728" cy="735520"/>
          </a:xfrm>
        </p:spPr>
        <p:txBody>
          <a:bodyPr>
            <a:normAutofit fontScale="90000"/>
          </a:bodyPr>
          <a:lstStyle/>
          <a:p>
            <a:r>
              <a:rPr lang="en-US" dirty="0"/>
              <a:t>Key Words </a:t>
            </a:r>
          </a:p>
        </p:txBody>
      </p:sp>
      <p:pic>
        <p:nvPicPr>
          <p:cNvPr id="5" name="Picture 4" descr="Table&#10;&#10;Description automatically generated">
            <a:extLst>
              <a:ext uri="{FF2B5EF4-FFF2-40B4-BE49-F238E27FC236}">
                <a16:creationId xmlns:a16="http://schemas.microsoft.com/office/drawing/2014/main" id="{22DF23DC-08BB-534A-AE97-BA5FCB4A963B}"/>
              </a:ext>
            </a:extLst>
          </p:cNvPr>
          <p:cNvPicPr>
            <a:picLocks noChangeAspect="1"/>
          </p:cNvPicPr>
          <p:nvPr/>
        </p:nvPicPr>
        <p:blipFill>
          <a:blip r:embed="rId2"/>
          <a:stretch>
            <a:fillRect/>
          </a:stretch>
        </p:blipFill>
        <p:spPr>
          <a:xfrm>
            <a:off x="1575112" y="1183764"/>
            <a:ext cx="9298949" cy="5674236"/>
          </a:xfrm>
          <a:prstGeom prst="rect">
            <a:avLst/>
          </a:prstGeom>
        </p:spPr>
      </p:pic>
    </p:spTree>
    <p:extLst>
      <p:ext uri="{BB962C8B-B14F-4D97-AF65-F5344CB8AC3E}">
        <p14:creationId xmlns:p14="http://schemas.microsoft.com/office/powerpoint/2010/main" val="387418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8DC4F264-52EB-FF41-93FF-268FAFC83265}"/>
              </a:ext>
            </a:extLst>
          </p:cNvPr>
          <p:cNvPicPr>
            <a:picLocks noGrp="1" noChangeAspect="1"/>
          </p:cNvPicPr>
          <p:nvPr>
            <p:ph idx="1"/>
          </p:nvPr>
        </p:nvPicPr>
        <p:blipFill rotWithShape="1">
          <a:blip r:embed="rId2"/>
          <a:srcRect r="2958" b="-2"/>
          <a:stretch/>
        </p:blipFill>
        <p:spPr>
          <a:xfrm>
            <a:off x="529780" y="124241"/>
            <a:ext cx="7992356" cy="6609517"/>
          </a:xfrm>
          <a:prstGeom prst="rect">
            <a:avLst/>
          </a:prstGeom>
        </p:spPr>
      </p:pic>
    </p:spTree>
    <p:extLst>
      <p:ext uri="{BB962C8B-B14F-4D97-AF65-F5344CB8AC3E}">
        <p14:creationId xmlns:p14="http://schemas.microsoft.com/office/powerpoint/2010/main" val="163436763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{EA27D7F5-231F-B149-9E03-46930AE0FEDA}tf10001120</Template>
  <TotalTime>1237</TotalTime>
  <Words>353</Words>
  <Application>Microsoft Macintosh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Gill Sans MT</vt:lpstr>
      <vt:lpstr>Parcel</vt:lpstr>
      <vt:lpstr>Warm Up</vt:lpstr>
      <vt:lpstr>WALT: write a new version of a myth      </vt:lpstr>
      <vt:lpstr>Your story should still follow the narrative structure </vt:lpstr>
      <vt:lpstr>Have a read through your story so far</vt:lpstr>
      <vt:lpstr>Let's look at an example of a resolution </vt:lpstr>
      <vt:lpstr>What sort of vocabulary could you use? </vt:lpstr>
      <vt:lpstr>Key Words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Microsoft Office User</dc:creator>
  <cp:lastModifiedBy>Microsoft Office User</cp:lastModifiedBy>
  <cp:revision>16</cp:revision>
  <dcterms:created xsi:type="dcterms:W3CDTF">2021-02-22T19:49:58Z</dcterms:created>
  <dcterms:modified xsi:type="dcterms:W3CDTF">2021-02-24T11:06:31Z</dcterms:modified>
</cp:coreProperties>
</file>