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56" r:id="rId2"/>
    <p:sldId id="335" r:id="rId3"/>
    <p:sldId id="257" r:id="rId4"/>
    <p:sldId id="259" r:id="rId5"/>
    <p:sldId id="271" r:id="rId6"/>
    <p:sldId id="280" r:id="rId7"/>
    <p:sldId id="334" r:id="rId8"/>
    <p:sldId id="272" r:id="rId9"/>
    <p:sldId id="273" r:id="rId10"/>
    <p:sldId id="281" r:id="rId11"/>
    <p:sldId id="329" r:id="rId12"/>
    <p:sldId id="332" r:id="rId13"/>
    <p:sldId id="333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OpenDyslexic" pitchFamily="2" charset="77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88939" autoAdjust="0"/>
  </p:normalViewPr>
  <p:slideViewPr>
    <p:cSldViewPr snapToGrid="0">
      <p:cViewPr varScale="1">
        <p:scale>
          <a:sx n="102" d="100"/>
          <a:sy n="102" d="100"/>
        </p:scale>
        <p:origin x="9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0809CE-4882-4FF3-8E16-ED17705B2B7A}" type="doc">
      <dgm:prSet loTypeId="urn:microsoft.com/office/officeart/2005/8/layout/venn1" loCatId="relationship" qsTypeId="urn:microsoft.com/office/officeart/2005/8/quickstyle/simple1" qsCatId="simple" csTypeId="urn:microsoft.com/office/officeart/2005/8/colors/accent0_1" csCatId="mainScheme" phldr="1"/>
      <dgm:spPr/>
    </dgm:pt>
    <dgm:pt modelId="{708ADA9D-EF13-4786-822A-D47856EC343A}">
      <dgm:prSet phldrT="[Text]" custT="1"/>
      <dgm:spPr/>
      <dgm:t>
        <a:bodyPr/>
        <a:lstStyle/>
        <a:p>
          <a:br>
            <a:rPr lang="en-GB" sz="3200" dirty="0">
              <a:latin typeface="OpenDyslexic" panose="00000500000000000000" pitchFamily="50" charset="0"/>
            </a:rPr>
          </a:br>
          <a:r>
            <a:rPr lang="en-GB" sz="3200" dirty="0">
              <a:latin typeface="OpenDyslexic" panose="00000500000000000000" pitchFamily="50" charset="0"/>
            </a:rPr>
            <a:t>Father</a:t>
          </a:r>
        </a:p>
        <a:p>
          <a:endParaRPr lang="en-GB" sz="3200" dirty="0">
            <a:latin typeface="OpenDyslexic" panose="00000500000000000000" pitchFamily="50" charset="0"/>
          </a:endParaRPr>
        </a:p>
        <a:p>
          <a:endParaRPr lang="en-GB" sz="3200" dirty="0">
            <a:latin typeface="OpenDyslexic" panose="00000500000000000000" pitchFamily="50" charset="0"/>
          </a:endParaRPr>
        </a:p>
        <a:p>
          <a:endParaRPr lang="en-GB" sz="3200" dirty="0">
            <a:latin typeface="OpenDyslexic" panose="00000500000000000000" pitchFamily="50" charset="0"/>
          </a:endParaRPr>
        </a:p>
      </dgm:t>
    </dgm:pt>
    <dgm:pt modelId="{363B31F2-75F2-41FA-A28D-F580186A8985}" type="parTrans" cxnId="{D4EBFE7D-004D-4877-86ED-DA7C5FA780B7}">
      <dgm:prSet/>
      <dgm:spPr/>
      <dgm:t>
        <a:bodyPr/>
        <a:lstStyle/>
        <a:p>
          <a:endParaRPr lang="en-GB"/>
        </a:p>
      </dgm:t>
    </dgm:pt>
    <dgm:pt modelId="{254B5F7C-F498-461D-AE1F-4E017582FDF3}" type="sibTrans" cxnId="{D4EBFE7D-004D-4877-86ED-DA7C5FA780B7}">
      <dgm:prSet/>
      <dgm:spPr/>
      <dgm:t>
        <a:bodyPr/>
        <a:lstStyle/>
        <a:p>
          <a:endParaRPr lang="en-GB"/>
        </a:p>
      </dgm:t>
    </dgm:pt>
    <dgm:pt modelId="{DF336C56-0F24-493D-9CCC-6496E89C7CCE}">
      <dgm:prSet phldrT="[Text]" custT="1"/>
      <dgm:spPr/>
      <dgm:t>
        <a:bodyPr/>
        <a:lstStyle/>
        <a:p>
          <a:endParaRPr lang="en-GB" sz="3600" dirty="0">
            <a:latin typeface="OpenDyslexic" panose="00000500000000000000" pitchFamily="50" charset="0"/>
          </a:endParaRPr>
        </a:p>
        <a:p>
          <a:r>
            <a:rPr lang="en-GB" sz="3600" dirty="0">
              <a:latin typeface="OpenDyslexic" panose="00000500000000000000" pitchFamily="50" charset="0"/>
            </a:rPr>
            <a:t>Son</a:t>
          </a:r>
        </a:p>
        <a:p>
          <a:endParaRPr lang="en-GB" sz="3600" dirty="0">
            <a:latin typeface="OpenDyslexic" panose="00000500000000000000" pitchFamily="50" charset="0"/>
          </a:endParaRPr>
        </a:p>
        <a:p>
          <a:endParaRPr lang="en-GB" sz="3600" dirty="0">
            <a:latin typeface="OpenDyslexic" panose="00000500000000000000" pitchFamily="50" charset="0"/>
          </a:endParaRPr>
        </a:p>
        <a:p>
          <a:endParaRPr lang="en-GB" sz="3600" dirty="0">
            <a:latin typeface="OpenDyslexic" panose="00000500000000000000" pitchFamily="50" charset="0"/>
          </a:endParaRPr>
        </a:p>
      </dgm:t>
    </dgm:pt>
    <dgm:pt modelId="{8E9BB4C4-97E4-4E60-970F-D7D485717BD0}" type="parTrans" cxnId="{39E8B813-EE6A-444A-A3FA-55E9D4A50BE1}">
      <dgm:prSet/>
      <dgm:spPr/>
      <dgm:t>
        <a:bodyPr/>
        <a:lstStyle/>
        <a:p>
          <a:endParaRPr lang="en-GB"/>
        </a:p>
      </dgm:t>
    </dgm:pt>
    <dgm:pt modelId="{93AB238C-2EFE-48E0-AC62-A2E050625078}" type="sibTrans" cxnId="{39E8B813-EE6A-444A-A3FA-55E9D4A50BE1}">
      <dgm:prSet/>
      <dgm:spPr/>
      <dgm:t>
        <a:bodyPr/>
        <a:lstStyle/>
        <a:p>
          <a:endParaRPr lang="en-GB"/>
        </a:p>
      </dgm:t>
    </dgm:pt>
    <dgm:pt modelId="{B7E457CE-9CB4-43CA-8CE6-B111F005465E}" type="pres">
      <dgm:prSet presAssocID="{C50809CE-4882-4FF3-8E16-ED17705B2B7A}" presName="compositeShape" presStyleCnt="0">
        <dgm:presLayoutVars>
          <dgm:chMax val="7"/>
          <dgm:dir/>
          <dgm:resizeHandles val="exact"/>
        </dgm:presLayoutVars>
      </dgm:prSet>
      <dgm:spPr/>
    </dgm:pt>
    <dgm:pt modelId="{4E3BAB95-D3D2-42B3-8EAB-5EC6772C1EF7}" type="pres">
      <dgm:prSet presAssocID="{708ADA9D-EF13-4786-822A-D47856EC343A}" presName="circ1" presStyleLbl="vennNode1" presStyleIdx="0" presStyleCnt="2"/>
      <dgm:spPr/>
    </dgm:pt>
    <dgm:pt modelId="{0AB448F3-2BC0-4443-95B3-921E2BFEE04D}" type="pres">
      <dgm:prSet presAssocID="{708ADA9D-EF13-4786-822A-D47856EC343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81CA015-BDC5-4FC8-A503-5847B681F0B5}" type="pres">
      <dgm:prSet presAssocID="{DF336C56-0F24-493D-9CCC-6496E89C7CCE}" presName="circ2" presStyleLbl="vennNode1" presStyleIdx="1" presStyleCnt="2"/>
      <dgm:spPr/>
    </dgm:pt>
    <dgm:pt modelId="{EE58F2AC-CEC4-4854-BD7B-2647B57EBE75}" type="pres">
      <dgm:prSet presAssocID="{DF336C56-0F24-493D-9CCC-6496E89C7CC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DA3340E-19C3-4926-91D1-5CAF9A81DADE}" type="presOf" srcId="{DF336C56-0F24-493D-9CCC-6496E89C7CCE}" destId="{EE58F2AC-CEC4-4854-BD7B-2647B57EBE75}" srcOrd="1" destOrd="0" presId="urn:microsoft.com/office/officeart/2005/8/layout/venn1"/>
    <dgm:cxn modelId="{39E8B813-EE6A-444A-A3FA-55E9D4A50BE1}" srcId="{C50809CE-4882-4FF3-8E16-ED17705B2B7A}" destId="{DF336C56-0F24-493D-9CCC-6496E89C7CCE}" srcOrd="1" destOrd="0" parTransId="{8E9BB4C4-97E4-4E60-970F-D7D485717BD0}" sibTransId="{93AB238C-2EFE-48E0-AC62-A2E050625078}"/>
    <dgm:cxn modelId="{A23AAA4E-49E2-4DF6-B4F1-808734943C62}" type="presOf" srcId="{708ADA9D-EF13-4786-822A-D47856EC343A}" destId="{4E3BAB95-D3D2-42B3-8EAB-5EC6772C1EF7}" srcOrd="0" destOrd="0" presId="urn:microsoft.com/office/officeart/2005/8/layout/venn1"/>
    <dgm:cxn modelId="{D4EBFE7D-004D-4877-86ED-DA7C5FA780B7}" srcId="{C50809CE-4882-4FF3-8E16-ED17705B2B7A}" destId="{708ADA9D-EF13-4786-822A-D47856EC343A}" srcOrd="0" destOrd="0" parTransId="{363B31F2-75F2-41FA-A28D-F580186A8985}" sibTransId="{254B5F7C-F498-461D-AE1F-4E017582FDF3}"/>
    <dgm:cxn modelId="{1A3FDBA2-2432-4DE6-A6A1-C3CB37D61432}" type="presOf" srcId="{708ADA9D-EF13-4786-822A-D47856EC343A}" destId="{0AB448F3-2BC0-4443-95B3-921E2BFEE04D}" srcOrd="1" destOrd="0" presId="urn:microsoft.com/office/officeart/2005/8/layout/venn1"/>
    <dgm:cxn modelId="{7C00E2DE-95F8-4779-88BB-33FF75DAFC63}" type="presOf" srcId="{DF336C56-0F24-493D-9CCC-6496E89C7CCE}" destId="{781CA015-BDC5-4FC8-A503-5847B681F0B5}" srcOrd="0" destOrd="0" presId="urn:microsoft.com/office/officeart/2005/8/layout/venn1"/>
    <dgm:cxn modelId="{E52334F7-6FDB-4362-AC9F-05E1CE64EDC2}" type="presOf" srcId="{C50809CE-4882-4FF3-8E16-ED17705B2B7A}" destId="{B7E457CE-9CB4-43CA-8CE6-B111F005465E}" srcOrd="0" destOrd="0" presId="urn:microsoft.com/office/officeart/2005/8/layout/venn1"/>
    <dgm:cxn modelId="{BE2C428A-1744-4C62-B83B-6D1F3717A365}" type="presParOf" srcId="{B7E457CE-9CB4-43CA-8CE6-B111F005465E}" destId="{4E3BAB95-D3D2-42B3-8EAB-5EC6772C1EF7}" srcOrd="0" destOrd="0" presId="urn:microsoft.com/office/officeart/2005/8/layout/venn1"/>
    <dgm:cxn modelId="{990CF61F-C8E1-431B-82A1-7876AE85EA7D}" type="presParOf" srcId="{B7E457CE-9CB4-43CA-8CE6-B111F005465E}" destId="{0AB448F3-2BC0-4443-95B3-921E2BFEE04D}" srcOrd="1" destOrd="0" presId="urn:microsoft.com/office/officeart/2005/8/layout/venn1"/>
    <dgm:cxn modelId="{C7AA9E4F-92EA-48CB-BDB3-DA955C336BB4}" type="presParOf" srcId="{B7E457CE-9CB4-43CA-8CE6-B111F005465E}" destId="{781CA015-BDC5-4FC8-A503-5847B681F0B5}" srcOrd="2" destOrd="0" presId="urn:microsoft.com/office/officeart/2005/8/layout/venn1"/>
    <dgm:cxn modelId="{2F39DFE8-333E-4EC1-8AE0-1790D1E9BBFE}" type="presParOf" srcId="{B7E457CE-9CB4-43CA-8CE6-B111F005465E}" destId="{EE58F2AC-CEC4-4854-BD7B-2647B57EBE75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BAB95-D3D2-42B3-8EAB-5EC6772C1EF7}">
      <dsp:nvSpPr>
        <dsp:cNvPr id="0" name=""/>
        <dsp:cNvSpPr/>
      </dsp:nvSpPr>
      <dsp:spPr>
        <a:xfrm>
          <a:off x="156192" y="414465"/>
          <a:ext cx="3852742" cy="3852742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GB" sz="3200" kern="1200" dirty="0">
              <a:latin typeface="OpenDyslexic" panose="00000500000000000000" pitchFamily="50" charset="0"/>
            </a:rPr>
          </a:br>
          <a:r>
            <a:rPr lang="en-GB" sz="3200" kern="1200" dirty="0">
              <a:latin typeface="OpenDyslexic" panose="00000500000000000000" pitchFamily="50" charset="0"/>
            </a:rPr>
            <a:t>Father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>
            <a:latin typeface="OpenDyslexic" panose="00000500000000000000" pitchFamily="50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>
            <a:latin typeface="OpenDyslexic" panose="00000500000000000000" pitchFamily="50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>
            <a:latin typeface="OpenDyslexic" panose="00000500000000000000" pitchFamily="50" charset="0"/>
          </a:endParaRPr>
        </a:p>
      </dsp:txBody>
      <dsp:txXfrm>
        <a:off x="694187" y="868786"/>
        <a:ext cx="2221401" cy="2944100"/>
      </dsp:txXfrm>
    </dsp:sp>
    <dsp:sp modelId="{781CA015-BDC5-4FC8-A503-5847B681F0B5}">
      <dsp:nvSpPr>
        <dsp:cNvPr id="0" name=""/>
        <dsp:cNvSpPr/>
      </dsp:nvSpPr>
      <dsp:spPr>
        <a:xfrm>
          <a:off x="2932943" y="414465"/>
          <a:ext cx="3852742" cy="3852742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 dirty="0">
            <a:latin typeface="OpenDyslexic" panose="00000500000000000000" pitchFamily="50" charset="0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latin typeface="OpenDyslexic" panose="00000500000000000000" pitchFamily="50" charset="0"/>
            </a:rPr>
            <a:t>Son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 dirty="0">
            <a:latin typeface="OpenDyslexic" panose="00000500000000000000" pitchFamily="50" charset="0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 dirty="0">
            <a:latin typeface="OpenDyslexic" panose="00000500000000000000" pitchFamily="50" charset="0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 dirty="0">
            <a:latin typeface="OpenDyslexic" panose="00000500000000000000" pitchFamily="50" charset="0"/>
          </a:endParaRPr>
        </a:p>
      </dsp:txBody>
      <dsp:txXfrm>
        <a:off x="4026289" y="868786"/>
        <a:ext cx="2221401" cy="2944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DADBB-A620-4E2F-8DAE-88A236D32291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EAB1A-0559-4CE2-9587-7BC7EE8CB2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386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may wish to read this first and have the children follow along and then read on their own.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190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Encourage children to justify and explain.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095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pace, tone, expression and volume. You may wish to text-mark the paragraph with codes to help you remember.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873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Children could use a scale to indicate if they have heard the word or phrase before – 1 indicating no, I’ve never heard it before and 5 indicating yes, I know this word well.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72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434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530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Encourage children to write in the first person in full sentences!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611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305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2248E-1B6B-4373-A390-B8475C518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816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2248E-1B6B-4373-A390-B8475C518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760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40082-EB29-4A40-89E7-4D5E66FC3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9141B2-0CCD-4CB8-9639-A558936F2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61758-8E47-4ACB-A8B3-578D0217E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5EC0-E714-4A16-8AE4-98079807017C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034E8-D07E-4E37-9CCC-0C4D102DE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E76A4-1BB9-4A39-B73F-623D0910B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C19E1-F3CA-4A1F-A4B3-666E93A2E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35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3740E-5AF7-4EB8-B6A1-6C3D1121A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3CEC8D-7AB2-42E3-9302-E5C0659CC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CB1EE-7895-442A-87E7-59462E859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5EC0-E714-4A16-8AE4-98079807017C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860B7-F757-4B1E-B407-D0F21D8A2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7542D-9096-4CC2-8643-3DC47BA73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C19E1-F3CA-4A1F-A4B3-666E93A2E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407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7395A4-69C2-4475-83B2-BEBBD9C255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1C0ADE-4F08-4D2C-9FFC-782D9EBB4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11097-1B78-4AAF-BCDC-EFA50B3C3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5EC0-E714-4A16-8AE4-98079807017C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BEC3A-7652-4881-8008-2B8FB6F2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C1892-9188-45B1-9900-4BBB8A368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C19E1-F3CA-4A1F-A4B3-666E93A2E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689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DE12E-E6AF-469F-8823-1BC7E2A63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2609B-4D6C-4639-ADB5-4CB285000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1318D-5D54-4536-B379-BA7116BE2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5EC0-E714-4A16-8AE4-98079807017C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37CE7-7508-4ACA-A0C6-3EA205B34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4B8F1-B852-4187-9459-869E4E7FD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C19E1-F3CA-4A1F-A4B3-666E93A2E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448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F03DB-FF3B-4DFC-9383-E68E2E909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66F64-E745-4305-A71D-7D62A4B92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BED18-44B9-4576-9781-0E4CFA955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5EC0-E714-4A16-8AE4-98079807017C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8EB04-ACE7-4F4A-81BD-A4665821E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A9072-D396-4166-8B7E-BA023BBB4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C19E1-F3CA-4A1F-A4B3-666E93A2E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10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14CC1-C137-4555-B3EC-7D6A350D7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2D91A-AF4F-4836-92BA-0C733A2ED2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35566E-93F6-4B2F-A26A-C1706A476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9887A-AC40-4CB7-93C2-77AE07CBC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5EC0-E714-4A16-8AE4-98079807017C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F6F48-FEEC-4924-BD03-89393002D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54357D-27A2-44AA-9822-E8662F15B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C19E1-F3CA-4A1F-A4B3-666E93A2E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610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EF54E-361F-43BF-92D3-0B1022F6E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C1C130-2328-4372-92C9-E0A962F21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28BCB5-D245-4C71-AB9E-7D692CF78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41D717-67C6-4402-A87F-90B1D8037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98691E-ADAC-44C4-AD89-D9CE9B4177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92923F-F490-4645-B3E4-6844E6317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5EC0-E714-4A16-8AE4-98079807017C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D72CE5-7CBD-44EB-8094-7C9704E0E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59A3E1-31B0-4760-A877-6042EA54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C19E1-F3CA-4A1F-A4B3-666E93A2E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118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4139-71E3-4B94-99F8-A2A800014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B2BBE8-D5F9-4A5A-9C3C-087BBF784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5EC0-E714-4A16-8AE4-98079807017C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4FDEA0-EF65-4AEB-9B17-65E086E97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C4B7C-8ED9-4C16-B14F-2FF2E86D8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C19E1-F3CA-4A1F-A4B3-666E93A2E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90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17BBCE-8568-405F-9FAB-A5536BF80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5EC0-E714-4A16-8AE4-98079807017C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1373AE-4B9C-4E01-B8F8-107924817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13ABA-E80F-4A39-B214-1D0C376C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C19E1-F3CA-4A1F-A4B3-666E93A2E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75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C67DC-86BE-45E4-BCA8-56CF0C170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B9F69-F3FD-409D-9D0D-201D04CC3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2A3E8-2BDC-4DF8-B741-2C4C4FB32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48438A-61E3-4E89-AA1E-B88E56E0A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5EC0-E714-4A16-8AE4-98079807017C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9C92B9-CEE4-4973-8F11-ED548A80D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86794-9A50-4FE3-911F-6C001BEFE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C19E1-F3CA-4A1F-A4B3-666E93A2E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404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86482-D516-4B95-A01A-1B277105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39F5D1-9D0E-4A50-B2CD-F52C6AC047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AA3E67-0B16-430C-9864-8B610B3C1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74C7C-3527-42DB-B9F5-992F75F2F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5EC0-E714-4A16-8AE4-98079807017C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C265AB-3ADF-42A1-8F8A-62FEEC6B3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58A1A-C209-4E2E-A2CB-AF0CCFEC7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C19E1-F3CA-4A1F-A4B3-666E93A2E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834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54F117-0719-4513-86D2-4344329DD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D3C69-450F-4E5D-B080-DDBD42B8D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2503A-77D4-4FFD-9A76-A64D8EBAE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D5EC0-E714-4A16-8AE4-98079807017C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913B8-B8C6-43FC-AB64-DD93B2806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D0B32-479D-4C3C-A445-2099A15680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C19E1-F3CA-4A1F-A4B3-666E93A2E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16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7E8C78F-17A0-44B0-889B-BE2EF7FC7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2832894"/>
            <a:ext cx="9144000" cy="2405063"/>
          </a:xfrm>
        </p:spPr>
        <p:txBody>
          <a:bodyPr>
            <a:normAutofit/>
          </a:bodyPr>
          <a:lstStyle/>
          <a:p>
            <a:r>
              <a:rPr lang="en-GB" sz="6000" dirty="0">
                <a:solidFill>
                  <a:srgbClr val="C00000"/>
                </a:solidFill>
                <a:latin typeface="OpenDyslexic" panose="00000500000000000000" pitchFamily="50" charset="0"/>
              </a:rPr>
              <a:t>Dystopia</a:t>
            </a:r>
          </a:p>
          <a:p>
            <a:r>
              <a:rPr lang="en-GB" dirty="0">
                <a:latin typeface="OpenDyslexic" panose="00000500000000000000" pitchFamily="50" charset="0"/>
              </a:rPr>
              <a:t>Stage 5</a:t>
            </a:r>
          </a:p>
          <a:p>
            <a:r>
              <a:rPr lang="en-GB" dirty="0">
                <a:latin typeface="OpenDyslexic" panose="00000500000000000000" pitchFamily="50" charset="0"/>
              </a:rPr>
              <a:t>Unit focus: Eco Awareness</a:t>
            </a:r>
          </a:p>
          <a:p>
            <a:r>
              <a:rPr lang="en-GB" dirty="0">
                <a:latin typeface="OpenDyslexic" panose="00000500000000000000" pitchFamily="50" charset="0"/>
              </a:rPr>
              <a:t>Text focus: Narrative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BC1E84-C0E4-443E-9E34-882B2A4C8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203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641C6F-31D2-4EC7-BCAD-27E83E399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038850"/>
            <a:ext cx="12191999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37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8D04-077F-4556-B639-09544D57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760" y="54775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7: Comparing feelings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endParaRPr lang="en-GB" sz="3100" b="1" i="1" dirty="0">
              <a:latin typeface="OpenDyslexic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E4022-0DA0-448E-8833-F5F151E1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38" y="1210531"/>
            <a:ext cx="11551920" cy="10997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dirty="0">
                <a:latin typeface="OpenDyslexic" panose="00000500000000000000" pitchFamily="50" charset="0"/>
              </a:rPr>
              <a:t>Use a Venn Diagram to compare and contrast the feelings of the father and son. Which feelings might they both share? Will there be feelings that only one character might have?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8A84A-9215-4F35-88FE-629137D4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The Literacy Shed</a:t>
            </a:r>
          </a:p>
        </p:txBody>
      </p:sp>
      <p:pic>
        <p:nvPicPr>
          <p:cNvPr id="8" name="Picture 7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A094140C-13E1-4800-8028-CFEF328299E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" y="221297"/>
            <a:ext cx="1034415" cy="8210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BB065C5-EAB9-4A36-8FA1-E8E0774604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8521467"/>
              </p:ext>
            </p:extLst>
          </p:nvPr>
        </p:nvGraphicFramePr>
        <p:xfrm>
          <a:off x="2691219" y="2206844"/>
          <a:ext cx="6941879" cy="4681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8930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FF111-5730-4464-AAE9-8293C6090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8: Explain and justify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BE6D8-8EFF-403F-AFFF-93118C174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127727"/>
            <a:ext cx="10515600" cy="4351338"/>
          </a:xfrm>
          <a:solidFill>
            <a:srgbClr val="FFFFFF"/>
          </a:solidFill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Why do you think the author wrote this?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Refer to evidence from the story and your own knowledge to explain and justify your opinion.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10BB590-3726-42F5-87E1-669FF1480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Literacy Shed</a:t>
            </a:r>
          </a:p>
        </p:txBody>
      </p:sp>
      <p:pic>
        <p:nvPicPr>
          <p:cNvPr id="11" name="Picture 10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85F3D933-DE8B-41ED-B0E9-D9BE7B14D6B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" y="515383"/>
            <a:ext cx="1059815" cy="8343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66E538-6DD1-4C90-9836-AD9D76940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26000"/>
            <a:ext cx="12192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0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FF111-5730-4464-AAE9-8293C6090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654" y="1195328"/>
            <a:ext cx="622182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9: Your turn!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10BB590-3726-42F5-87E1-669FF1480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Literacy Shed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699AFF-F929-42E8-8581-9C3356CB2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26000"/>
            <a:ext cx="12192000" cy="203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928A46-D6DA-4B46-BFFE-9A281AC23929}"/>
              </a:ext>
            </a:extLst>
          </p:cNvPr>
          <p:cNvSpPr txBox="1"/>
          <p:nvPr/>
        </p:nvSpPr>
        <p:spPr>
          <a:xfrm>
            <a:off x="5616654" y="2387719"/>
            <a:ext cx="622182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OpenDyslexic" panose="00000500000000000000" pitchFamily="50" charset="0"/>
              </a:rPr>
              <a:t>Now it is your turn.  </a:t>
            </a:r>
          </a:p>
          <a:p>
            <a:pPr algn="ctr"/>
            <a:r>
              <a:rPr lang="en-GB" sz="3200" dirty="0">
                <a:solidFill>
                  <a:schemeClr val="tx1"/>
                </a:solidFill>
                <a:latin typeface="OpenDyslexic" panose="00000500000000000000" pitchFamily="50" charset="0"/>
              </a:rPr>
              <a:t>Read the text and answer the questions independently!</a:t>
            </a:r>
            <a:endParaRPr lang="en-GB" sz="3200" dirty="0">
              <a:latin typeface="OpenDyslexic" panose="00000500000000000000" pitchFamily="50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70557E-E670-4F2C-A697-82436429C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9" cy="819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2F197E-50C5-4E65-9B52-01B918816F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790" y="1064477"/>
            <a:ext cx="5420298" cy="352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1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08B87-3268-4DAB-ABC5-75021697F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OpenDyslexic" panose="00000500000000000000" pitchFamily="50" charset="0"/>
              </a:rPr>
              <a:t>You have reached the end of the lesson!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89811-F311-4D9C-B01E-B0405AA0F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505" y="1977022"/>
            <a:ext cx="10515600" cy="4107046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What do you think one of the main themes in this story is? Why?</a:t>
            </a:r>
          </a:p>
          <a:p>
            <a:pPr marL="0" indent="0">
              <a:buNone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Can you summarise the story in one word?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FA677-1E14-42B5-8A9A-7DA607427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pic>
        <p:nvPicPr>
          <p:cNvPr id="10" name="Picture 9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F909043B-C894-4915-AE22-1D6A34465A0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" y="295752"/>
            <a:ext cx="977265" cy="8026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5A3C7F-4085-4AD4-B498-BF955B63A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26000"/>
            <a:ext cx="12192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7E8C78F-17A0-44B0-889B-BE2EF7FC7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1016" y="267065"/>
            <a:ext cx="10220325" cy="738981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  <a:latin typeface="OpenDyslexic" panose="00000500000000000000" pitchFamily="50" charset="0"/>
              </a:rPr>
              <a:t>Before reading…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20D08D-4AD7-498B-867C-9EB2E1F9B9F2}"/>
              </a:ext>
            </a:extLst>
          </p:cNvPr>
          <p:cNvSpPr txBox="1"/>
          <p:nvPr/>
        </p:nvSpPr>
        <p:spPr>
          <a:xfrm>
            <a:off x="1704975" y="3124438"/>
            <a:ext cx="89249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latin typeface="OpenDyslexic" panose="00000500000000000000" pitchFamily="50" charset="0"/>
            </a:endParaRPr>
          </a:p>
          <a:p>
            <a:endParaRPr lang="en-GB" dirty="0"/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0A073F15-464A-4132-920F-A2252488DB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908532"/>
              </p:ext>
            </p:extLst>
          </p:nvPr>
        </p:nvGraphicFramePr>
        <p:xfrm>
          <a:off x="1063255" y="1006046"/>
          <a:ext cx="10398086" cy="54472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99043">
                  <a:extLst>
                    <a:ext uri="{9D8B030D-6E8A-4147-A177-3AD203B41FA5}">
                      <a16:colId xmlns:a16="http://schemas.microsoft.com/office/drawing/2014/main" val="675163521"/>
                    </a:ext>
                  </a:extLst>
                </a:gridCol>
                <a:gridCol w="5199043">
                  <a:extLst>
                    <a:ext uri="{9D8B030D-6E8A-4147-A177-3AD203B41FA5}">
                      <a16:colId xmlns:a16="http://schemas.microsoft.com/office/drawing/2014/main" val="763254357"/>
                    </a:ext>
                  </a:extLst>
                </a:gridCol>
              </a:tblGrid>
              <a:tr h="2723609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OpenDyslexic" panose="00000500000000000000" pitchFamily="50" charset="0"/>
                        </a:rPr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latin typeface="OpenDyslexic" panose="00000500000000000000" pitchFamily="50" charset="0"/>
                        </a:rPr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93105"/>
                  </a:ext>
                </a:extLst>
              </a:tr>
              <a:tr h="2723609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OpenDyslexic" panose="00000500000000000000" pitchFamily="50" charset="0"/>
                        </a:rPr>
                        <a:t>Picture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latin typeface="OpenDyslexic" panose="00000500000000000000" pitchFamily="50" charset="0"/>
                        </a:rPr>
                        <a:t>Synonyms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294315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1A3585E9-92E1-45A6-B6F2-9902021BD373}"/>
              </a:ext>
            </a:extLst>
          </p:cNvPr>
          <p:cNvSpPr/>
          <p:nvPr/>
        </p:nvSpPr>
        <p:spPr>
          <a:xfrm>
            <a:off x="4508205" y="3124438"/>
            <a:ext cx="3721395" cy="12242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OpenDyslexic" panose="00000500000000000000" pitchFamily="50" charset="0"/>
              </a:rPr>
              <a:t>dystopian</a:t>
            </a:r>
          </a:p>
        </p:txBody>
      </p:sp>
      <p:pic>
        <p:nvPicPr>
          <p:cNvPr id="12" name="Picture 11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060CA788-CA31-4645-A4E1-E9F149778E0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28" y="5792021"/>
            <a:ext cx="920115" cy="76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82887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7E8C78F-17A0-44B0-889B-BE2EF7FC7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5835" y="2213769"/>
            <a:ext cx="10220325" cy="738981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  <a:latin typeface="OpenDyslexic" panose="00000500000000000000" pitchFamily="50" charset="0"/>
              </a:rPr>
              <a:t>Today we are learning to…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BC1E84-C0E4-443E-9E34-882B2A4C8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203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641C6F-31D2-4EC7-BCAD-27E83E399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038850"/>
            <a:ext cx="12191999" cy="819150"/>
          </a:xfrm>
          <a:prstGeom prst="rect">
            <a:avLst/>
          </a:prstGeom>
        </p:spPr>
      </p:pic>
      <p:pic>
        <p:nvPicPr>
          <p:cNvPr id="2" name="Picture 1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09BD4ED7-2922-4250-98CD-7CABA1F26A7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" y="3126422"/>
            <a:ext cx="1034415" cy="8210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CAD11459-E7A5-41D5-936B-3F57D13E24B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" y="4601765"/>
            <a:ext cx="920115" cy="76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20D08D-4AD7-498B-867C-9EB2E1F9B9F2}"/>
              </a:ext>
            </a:extLst>
          </p:cNvPr>
          <p:cNvSpPr txBox="1"/>
          <p:nvPr/>
        </p:nvSpPr>
        <p:spPr>
          <a:xfrm>
            <a:off x="1704975" y="3124438"/>
            <a:ext cx="892492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penDyslexic" panose="00000500000000000000" pitchFamily="50" charset="0"/>
              </a:rPr>
              <a:t>discuss a character’s thoughts, feelings and motivations</a:t>
            </a:r>
          </a:p>
          <a:p>
            <a:endParaRPr lang="en-GB" sz="2400" dirty="0">
              <a:latin typeface="OpenDyslexic" panose="00000500000000000000" pitchFamily="50" charset="0"/>
            </a:endParaRPr>
          </a:p>
          <a:p>
            <a:endParaRPr lang="en-GB" sz="2400" dirty="0">
              <a:latin typeface="OpenDyslexic" panose="00000500000000000000" pitchFamily="50" charset="0"/>
            </a:endParaRPr>
          </a:p>
          <a:p>
            <a:r>
              <a:rPr lang="en-GB" sz="2400" dirty="0">
                <a:latin typeface="OpenDyslexic" panose="00000500000000000000" pitchFamily="50" charset="0"/>
              </a:rPr>
              <a:t>discuss how authors use language, considering the impact on the reader</a:t>
            </a:r>
          </a:p>
          <a:p>
            <a:endParaRPr lang="en-GB" sz="2400" dirty="0">
              <a:latin typeface="OpenDyslexic" panose="00000500000000000000" pitchFamily="50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150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826A0-7584-4C54-ACD0-BC5860730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" y="497205"/>
            <a:ext cx="1101852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1: Read ‘Dystopia’ in pairs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67177-E924-4CA7-90DD-563D35B00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106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000" i="1" dirty="0">
                <a:latin typeface="OpenDyslexic" panose="00000500000000000000" pitchFamily="50" charset="0"/>
              </a:rPr>
              <a:t>While you are reading, you may wish to:</a:t>
            </a:r>
          </a:p>
          <a:p>
            <a:endParaRPr lang="en-GB" dirty="0">
              <a:latin typeface="OpenDyslexic" panose="00000500000000000000" pitchFamily="50" charset="0"/>
            </a:endParaRPr>
          </a:p>
          <a:p>
            <a:r>
              <a:rPr lang="en-GB" dirty="0">
                <a:latin typeface="OpenDyslexic" panose="00000500000000000000" pitchFamily="50" charset="0"/>
              </a:rPr>
              <a:t>Underline and identify any new, unknown words</a:t>
            </a:r>
          </a:p>
          <a:p>
            <a:r>
              <a:rPr lang="en-GB" dirty="0">
                <a:latin typeface="OpenDyslexic" panose="00000500000000000000" pitchFamily="50" charset="0"/>
              </a:rPr>
              <a:t>Underline any interesting facts</a:t>
            </a:r>
          </a:p>
          <a:p>
            <a:endParaRPr lang="en-GB" dirty="0">
              <a:latin typeface="OpenDyslexic" panose="00000500000000000000" pitchFamily="50" charset="0"/>
            </a:endParaRPr>
          </a:p>
          <a:p>
            <a:pPr marL="0" indent="0" algn="ctr">
              <a:buNone/>
            </a:pPr>
            <a:r>
              <a:rPr lang="en-GB" i="1" dirty="0">
                <a:latin typeface="OpenDyslexic" panose="00000500000000000000" pitchFamily="50" charset="0"/>
              </a:rPr>
              <a:t>Challenge:</a:t>
            </a:r>
          </a:p>
          <a:p>
            <a:pPr marL="0" indent="0" algn="ctr">
              <a:buNone/>
            </a:pPr>
            <a:r>
              <a:rPr lang="en-GB" i="1" dirty="0">
                <a:solidFill>
                  <a:srgbClr val="C00000"/>
                </a:solidFill>
                <a:latin typeface="OpenDyslexic" panose="00000500000000000000" pitchFamily="50" charset="0"/>
              </a:rPr>
              <a:t>How did this story make you feel? Write a few sentences about your reaction to the text</a:t>
            </a:r>
            <a:endParaRPr lang="en-GB" dirty="0">
              <a:solidFill>
                <a:srgbClr val="C00000"/>
              </a:solidFill>
              <a:latin typeface="OpenDyslexic" panose="00000500000000000000" pitchFamily="50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B826E-BBBE-4E45-9F1B-AB30963CD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</p:spTree>
    <p:extLst>
      <p:ext uri="{BB962C8B-B14F-4D97-AF65-F5344CB8AC3E}">
        <p14:creationId xmlns:p14="http://schemas.microsoft.com/office/powerpoint/2010/main" val="198766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8D04-077F-4556-B639-09544D57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285" y="104305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rgbClr val="C00000"/>
                </a:solidFill>
                <a:latin typeface="OpenDyslexic" panose="00000500000000000000" pitchFamily="50" charset="0"/>
              </a:rPr>
              <a:t>Task 2: Fluency and expression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r>
              <a:rPr lang="en-GB" sz="3100" i="1" dirty="0">
                <a:latin typeface="OpenDyslexic" panose="00000500000000000000" pitchFamily="50" charset="0"/>
              </a:rPr>
              <a:t>Read this extract from the text. Think carefully about your expression and how the boy might feel!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E4022-0DA0-448E-8833-F5F151E1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38" y="3281523"/>
            <a:ext cx="11551920" cy="96027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dirty="0">
                <a:latin typeface="OpenDyslexic" panose="00000500000000000000" pitchFamily="50" charset="0"/>
              </a:rPr>
              <a:t>“What happened here, dad?” the boy asked his father, unable to take his eyes away from the ravaged landscape.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8A84A-9215-4F35-88FE-629137D4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The Literacy Shed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64913B-BD7D-437D-B219-2598640E2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038850"/>
            <a:ext cx="12191999" cy="819150"/>
          </a:xfrm>
          <a:prstGeom prst="rect">
            <a:avLst/>
          </a:prstGeom>
        </p:spPr>
      </p:pic>
      <p:pic>
        <p:nvPicPr>
          <p:cNvPr id="9" name="Picture 8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D1CFA2A6-3DAC-4441-8E8E-73A30B693B2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4" y="4601386"/>
            <a:ext cx="920115" cy="76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341E29D2-866D-47B5-A518-7588E1CB01D7}"/>
              </a:ext>
            </a:extLst>
          </p:cNvPr>
          <p:cNvSpPr/>
          <p:nvPr/>
        </p:nvSpPr>
        <p:spPr>
          <a:xfrm>
            <a:off x="5272086" y="4378325"/>
            <a:ext cx="4510089" cy="1238250"/>
          </a:xfrm>
          <a:prstGeom prst="wedgeRectCallout">
            <a:avLst>
              <a:gd name="adj1" fmla="val 79722"/>
              <a:gd name="adj2" fmla="val 68654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What does the adjective ‘ravaged’ suggest about the landscape? What image does it create in your mind?</a:t>
            </a:r>
          </a:p>
        </p:txBody>
      </p:sp>
    </p:spTree>
    <p:extLst>
      <p:ext uri="{BB962C8B-B14F-4D97-AF65-F5344CB8AC3E}">
        <p14:creationId xmlns:p14="http://schemas.microsoft.com/office/powerpoint/2010/main" val="122635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030F-0C85-4D5A-9162-1F56C6DF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07" y="51589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3: Vocabulary Check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r>
              <a:rPr lang="en-GB" sz="3100" i="1" dirty="0">
                <a:latin typeface="OpenDyslexic" panose="00000500000000000000" pitchFamily="50" charset="0"/>
              </a:rPr>
              <a:t>Discuss these the meaning of these words and phrases.</a:t>
            </a:r>
          </a:p>
        </p:txBody>
      </p:sp>
      <p:pic>
        <p:nvPicPr>
          <p:cNvPr id="5" name="Picture 4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792E8594-AC93-4F2D-B6B7-508F5FC3937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94" y="283370"/>
            <a:ext cx="920115" cy="76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A5B31-F608-41D5-AC44-282C19B0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DC0A01-F23E-45BE-B1C9-2CC69DD80AE7}"/>
              </a:ext>
            </a:extLst>
          </p:cNvPr>
          <p:cNvSpPr txBox="1"/>
          <p:nvPr/>
        </p:nvSpPr>
        <p:spPr>
          <a:xfrm>
            <a:off x="315432" y="2116513"/>
            <a:ext cx="118765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OpenDyslexic" panose="00000500000000000000" pitchFamily="50" charset="0"/>
              </a:rPr>
              <a:t>1) From so high up, it was easy to see the </a:t>
            </a:r>
            <a:r>
              <a:rPr lang="en-GB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scars criss-crossing the landscape</a:t>
            </a:r>
            <a:r>
              <a:rPr lang="en-GB" sz="2800" dirty="0">
                <a:latin typeface="OpenDyslexic" panose="00000500000000000000" pitchFamily="50" charset="0"/>
              </a:rPr>
              <a:t>. </a:t>
            </a:r>
          </a:p>
          <a:p>
            <a:endParaRPr lang="en-GB" sz="2800" dirty="0">
              <a:latin typeface="OpenDyslexic" panose="00000500000000000000" pitchFamily="50" charset="0"/>
            </a:endParaRPr>
          </a:p>
          <a:p>
            <a:r>
              <a:rPr lang="en-GB" sz="2800" dirty="0">
                <a:latin typeface="OpenDyslexic" panose="00000500000000000000" pitchFamily="50" charset="0"/>
              </a:rPr>
              <a:t>2) …people carried on </a:t>
            </a:r>
            <a:r>
              <a:rPr lang="en-GB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churning out their poisons </a:t>
            </a:r>
            <a:r>
              <a:rPr lang="en-GB" sz="2800" dirty="0">
                <a:latin typeface="OpenDyslexic" panose="00000500000000000000" pitchFamily="50" charset="0"/>
              </a:rPr>
              <a:t>and stealing resources from deeper and deeper within the earth.</a:t>
            </a:r>
          </a:p>
          <a:p>
            <a:endParaRPr lang="en-GB" sz="2800" dirty="0">
              <a:latin typeface="OpenDyslexic" panose="00000500000000000000" pitchFamily="50" charset="0"/>
            </a:endParaRPr>
          </a:p>
          <a:p>
            <a:r>
              <a:rPr lang="en-GB" sz="2800" dirty="0">
                <a:latin typeface="OpenDyslexic" panose="00000500000000000000" pitchFamily="50" charset="0"/>
              </a:rPr>
              <a:t>3) Soon, they’d </a:t>
            </a:r>
            <a:r>
              <a:rPr lang="en-GB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ripped out the heart of the planet</a:t>
            </a:r>
            <a:r>
              <a:rPr lang="en-GB" sz="2800" dirty="0">
                <a:latin typeface="OpenDyslexic" panose="00000500000000000000" pitchFamily="50" charset="0"/>
              </a:rPr>
              <a:t>. </a:t>
            </a:r>
          </a:p>
          <a:p>
            <a:endParaRPr lang="en-GB" sz="2800" dirty="0">
              <a:latin typeface="OpenDyslexic" panose="00000500000000000000" pitchFamily="50" charset="0"/>
            </a:endParaRPr>
          </a:p>
          <a:p>
            <a:r>
              <a:rPr lang="en-GB" sz="2800" dirty="0">
                <a:latin typeface="OpenDyslexic" panose="00000500000000000000" pitchFamily="50" charset="0"/>
              </a:rPr>
              <a:t>4) …they stood and stared into the distance; </a:t>
            </a:r>
            <a:r>
              <a:rPr lang="en-GB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ghostly memories of a disappearing past</a:t>
            </a:r>
            <a:r>
              <a:rPr lang="en-GB" sz="2800" dirty="0">
                <a:latin typeface="OpenDyslexic" panose="00000500000000000000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529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030F-0C85-4D5A-9162-1F56C6DF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07" y="51589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4: Shades of Meaning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r>
              <a:rPr lang="en-GB" sz="3100" i="1" dirty="0">
                <a:latin typeface="OpenDyslexic" panose="00000500000000000000" pitchFamily="50" charset="0"/>
              </a:rPr>
              <a:t>Discuss how the sentences change each time!</a:t>
            </a:r>
          </a:p>
        </p:txBody>
      </p:sp>
      <p:pic>
        <p:nvPicPr>
          <p:cNvPr id="5" name="Picture 4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792E8594-AC93-4F2D-B6B7-508F5FC3937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94" y="283370"/>
            <a:ext cx="920115" cy="76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A5B31-F608-41D5-AC44-282C19B0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DC0A01-F23E-45BE-B1C9-2CC69DD80AE7}"/>
              </a:ext>
            </a:extLst>
          </p:cNvPr>
          <p:cNvSpPr txBox="1"/>
          <p:nvPr/>
        </p:nvSpPr>
        <p:spPr>
          <a:xfrm>
            <a:off x="315432" y="2116513"/>
            <a:ext cx="118765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OpenDyslexic" panose="00000500000000000000" pitchFamily="50" charset="0"/>
              </a:rPr>
              <a:t>1)</a:t>
            </a:r>
            <a:r>
              <a:rPr lang="en-GB" sz="2400" dirty="0">
                <a:latin typeface="OpenDyslexic" panose="00000500000000000000" pitchFamily="50" charset="0"/>
              </a:rPr>
              <a:t> “Why didn’t you stop them?” he asked the obvious question. He’d tried hard to contain his emotions but his voice </a:t>
            </a:r>
            <a:r>
              <a:rPr lang="en-GB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quivered</a:t>
            </a:r>
            <a:r>
              <a:rPr lang="en-GB" sz="2400" dirty="0">
                <a:latin typeface="OpenDyslexic" panose="00000500000000000000" pitchFamily="50" charset="0"/>
              </a:rPr>
              <a:t> and his eyes dampened. </a:t>
            </a:r>
          </a:p>
          <a:p>
            <a:endParaRPr lang="en-GB" sz="2400" dirty="0">
              <a:latin typeface="OpenDyslexic" panose="00000500000000000000" pitchFamily="50" charset="0"/>
            </a:endParaRPr>
          </a:p>
          <a:p>
            <a:r>
              <a:rPr lang="en-GB" sz="2400" dirty="0">
                <a:latin typeface="OpenDyslexic" panose="00000500000000000000" pitchFamily="50" charset="0"/>
              </a:rPr>
              <a:t>2) “Why didn’t you stop them?” he asked the obvious question. He’d tried hard to contain his emotions but his voice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 </a:t>
            </a:r>
            <a:r>
              <a:rPr lang="en-GB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ached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 </a:t>
            </a:r>
            <a:r>
              <a:rPr lang="en-GB" sz="2400" dirty="0">
                <a:latin typeface="OpenDyslexic" panose="00000500000000000000" pitchFamily="50" charset="0"/>
              </a:rPr>
              <a:t>and his eyes dampened. </a:t>
            </a:r>
          </a:p>
          <a:p>
            <a:endParaRPr lang="en-GB" sz="2400" dirty="0">
              <a:latin typeface="OpenDyslexic" panose="00000500000000000000" pitchFamily="50" charset="0"/>
            </a:endParaRPr>
          </a:p>
          <a:p>
            <a:r>
              <a:rPr lang="en-GB" sz="2400" dirty="0">
                <a:latin typeface="OpenDyslexic" panose="00000500000000000000" pitchFamily="50" charset="0"/>
              </a:rPr>
              <a:t>3) “Why didn’t you stop them?” he asked the obvious question. He’d tried hard to contain his emotions but his voice </a:t>
            </a:r>
            <a:r>
              <a:rPr lang="en-GB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roared</a:t>
            </a:r>
            <a:r>
              <a:rPr lang="en-GB" sz="2400" dirty="0">
                <a:latin typeface="OpenDyslexic" panose="00000500000000000000" pitchFamily="50" charset="0"/>
              </a:rPr>
              <a:t> and his eyes dampened. </a:t>
            </a:r>
          </a:p>
          <a:p>
            <a:endParaRPr lang="en-GB" sz="2800" dirty="0">
              <a:latin typeface="OpenDyslexic" panose="00000500000000000000" pitchFamily="50" charset="0"/>
            </a:endParaRPr>
          </a:p>
          <a:p>
            <a:endParaRPr lang="en-GB" sz="2800" dirty="0">
              <a:latin typeface="OpenDyslexic" panose="00000500000000000000" pitchFamily="50" charset="0"/>
            </a:endParaRPr>
          </a:p>
          <a:p>
            <a:endParaRPr lang="en-GB" sz="2800" dirty="0">
              <a:latin typeface="OpenDyslex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52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8D04-077F-4556-B639-09544D57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760" y="54775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5: Character’s thoughts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endParaRPr lang="en-GB" sz="3100" b="1" i="1" dirty="0">
              <a:latin typeface="OpenDyslexic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E4022-0DA0-448E-8833-F5F151E1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38" y="1210531"/>
            <a:ext cx="11551920" cy="10997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dirty="0">
                <a:latin typeface="OpenDyslexic" panose="00000500000000000000" pitchFamily="50" charset="0"/>
              </a:rPr>
              <a:t>Which of these do you think the boy might be thinking and feeling? There is no correct answer: justify your opinions!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8A84A-9215-4F35-88FE-629137D4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The Literacy Shed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64913B-BD7D-437D-B219-2598640E2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038850"/>
            <a:ext cx="12191999" cy="819150"/>
          </a:xfrm>
          <a:prstGeom prst="rect">
            <a:avLst/>
          </a:prstGeom>
        </p:spPr>
      </p:pic>
      <p:pic>
        <p:nvPicPr>
          <p:cNvPr id="8" name="Picture 7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A094140C-13E1-4800-8028-CFEF328299E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" y="221297"/>
            <a:ext cx="1034415" cy="8210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859BFCC-E00F-4541-87A2-325028E56907}"/>
              </a:ext>
            </a:extLst>
          </p:cNvPr>
          <p:cNvSpPr/>
          <p:nvPr/>
        </p:nvSpPr>
        <p:spPr>
          <a:xfrm>
            <a:off x="396238" y="2249550"/>
            <a:ext cx="3733800" cy="2976055"/>
          </a:xfrm>
          <a:prstGeom prst="cloudCallout">
            <a:avLst>
              <a:gd name="adj1" fmla="val -51445"/>
              <a:gd name="adj2" fmla="val 65701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OpenDyslexic" panose="00000500000000000000" pitchFamily="50" charset="0"/>
              </a:rPr>
              <a:t>I’m so glad I’m here with Dad and safe.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F873167-11EC-4CBD-9728-EC152D18892E}"/>
              </a:ext>
            </a:extLst>
          </p:cNvPr>
          <p:cNvSpPr/>
          <p:nvPr/>
        </p:nvSpPr>
        <p:spPr>
          <a:xfrm>
            <a:off x="4328164" y="2199766"/>
            <a:ext cx="3733800" cy="2976055"/>
          </a:xfrm>
          <a:prstGeom prst="cloudCallout">
            <a:avLst>
              <a:gd name="adj1" fmla="val -51445"/>
              <a:gd name="adj2" fmla="val 65701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OpenDyslexic" panose="00000500000000000000" pitchFamily="50" charset="0"/>
              </a:rPr>
              <a:t>How could humans have done this to our beautiful Earth?</a:t>
            </a: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DAD23945-B5B2-462E-9603-B4658D059BCD}"/>
              </a:ext>
            </a:extLst>
          </p:cNvPr>
          <p:cNvSpPr/>
          <p:nvPr/>
        </p:nvSpPr>
        <p:spPr>
          <a:xfrm>
            <a:off x="8260090" y="2279935"/>
            <a:ext cx="3733800" cy="2976055"/>
          </a:xfrm>
          <a:prstGeom prst="cloudCallout">
            <a:avLst>
              <a:gd name="adj1" fmla="val -51445"/>
              <a:gd name="adj2" fmla="val 65701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OpenDyslexic" panose="00000500000000000000" pitchFamily="50" charset="0"/>
              </a:rPr>
              <a:t>I blame Dad for this! He should have tried harder to save our planet!</a:t>
            </a:r>
          </a:p>
        </p:txBody>
      </p:sp>
    </p:spTree>
    <p:extLst>
      <p:ext uri="{BB962C8B-B14F-4D97-AF65-F5344CB8AC3E}">
        <p14:creationId xmlns:p14="http://schemas.microsoft.com/office/powerpoint/2010/main" val="18174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8D04-077F-4556-B639-09544D57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760" y="54775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6: Character’s thoughts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endParaRPr lang="en-GB" sz="3100" b="1" i="1" dirty="0">
              <a:latin typeface="OpenDyslexic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E4022-0DA0-448E-8833-F5F151E1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38" y="1210531"/>
            <a:ext cx="11551920" cy="10997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dirty="0">
                <a:latin typeface="OpenDyslexic" panose="00000500000000000000" pitchFamily="50" charset="0"/>
              </a:rPr>
              <a:t>Now, it’s your turn! What might the father be thinking and feeling at the end when ‘they stood and stared into the distance; ghostly memories of a disappearing past’?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8A84A-9215-4F35-88FE-629137D4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The Literacy Shed</a:t>
            </a:r>
          </a:p>
        </p:txBody>
      </p:sp>
      <p:pic>
        <p:nvPicPr>
          <p:cNvPr id="8" name="Picture 7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A094140C-13E1-4800-8028-CFEF328299E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" y="221297"/>
            <a:ext cx="1034415" cy="8210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F873167-11EC-4CBD-9728-EC152D18892E}"/>
              </a:ext>
            </a:extLst>
          </p:cNvPr>
          <p:cNvSpPr/>
          <p:nvPr/>
        </p:nvSpPr>
        <p:spPr>
          <a:xfrm>
            <a:off x="2990472" y="2528608"/>
            <a:ext cx="6363451" cy="3648908"/>
          </a:xfrm>
          <a:prstGeom prst="cloudCallout">
            <a:avLst>
              <a:gd name="adj1" fmla="val -63310"/>
              <a:gd name="adj2" fmla="val 58676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>
              <a:latin typeface="OpenDyslexic" panose="000005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95FA47-524A-45CA-8F72-D806F91BE547}"/>
              </a:ext>
            </a:extLst>
          </p:cNvPr>
          <p:cNvSpPr txBox="1"/>
          <p:nvPr/>
        </p:nvSpPr>
        <p:spPr>
          <a:xfrm>
            <a:off x="654367" y="2859761"/>
            <a:ext cx="2240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OpenDyslexic" panose="00000500000000000000" pitchFamily="50" charset="0"/>
              </a:rPr>
              <a:t>Guilty?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4FC43E-EAE0-45A4-8DC6-B51151DF0B90}"/>
              </a:ext>
            </a:extLst>
          </p:cNvPr>
          <p:cNvSpPr txBox="1"/>
          <p:nvPr/>
        </p:nvSpPr>
        <p:spPr>
          <a:xfrm>
            <a:off x="568464" y="4638943"/>
            <a:ext cx="2240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OpenDyslexic" panose="00000500000000000000" pitchFamily="50" charset="0"/>
              </a:rPr>
              <a:t>Angry?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6BC32B-E35F-4217-B7CE-25AA1EB01BF3}"/>
              </a:ext>
            </a:extLst>
          </p:cNvPr>
          <p:cNvSpPr txBox="1"/>
          <p:nvPr/>
        </p:nvSpPr>
        <p:spPr>
          <a:xfrm>
            <a:off x="9823176" y="3115113"/>
            <a:ext cx="2240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OpenDyslexic" panose="00000500000000000000" pitchFamily="50" charset="0"/>
              </a:rPr>
              <a:t>Sad?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D544F4-73AB-4108-9400-1D16E32D5B2F}"/>
              </a:ext>
            </a:extLst>
          </p:cNvPr>
          <p:cNvSpPr txBox="1"/>
          <p:nvPr/>
        </p:nvSpPr>
        <p:spPr>
          <a:xfrm>
            <a:off x="9201528" y="5385859"/>
            <a:ext cx="248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OpenDyslexic" panose="00000500000000000000" pitchFamily="50" charset="0"/>
              </a:rPr>
              <a:t>Frightened?</a:t>
            </a:r>
          </a:p>
        </p:txBody>
      </p:sp>
    </p:spTree>
    <p:extLst>
      <p:ext uri="{BB962C8B-B14F-4D97-AF65-F5344CB8AC3E}">
        <p14:creationId xmlns:p14="http://schemas.microsoft.com/office/powerpoint/2010/main" val="25064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9" grpId="0"/>
      <p:bldP spid="12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762</Words>
  <Application>Microsoft Macintosh PowerPoint</Application>
  <PresentationFormat>Widescreen</PresentationFormat>
  <Paragraphs>95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OpenDyslexic</vt:lpstr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Task 1: Read ‘Dystopia’ in pairs </vt:lpstr>
      <vt:lpstr>Task 2: Fluency and expression  Read this extract from the text. Think carefully about your expression and how the boy might feel!</vt:lpstr>
      <vt:lpstr>Task 3: Vocabulary Check  Discuss these the meaning of these words and phrases.</vt:lpstr>
      <vt:lpstr>Task 4: Shades of Meaning  Discuss how the sentences change each time!</vt:lpstr>
      <vt:lpstr>Task 5: Character’s thoughts  </vt:lpstr>
      <vt:lpstr>Task 6: Character’s thoughts  </vt:lpstr>
      <vt:lpstr>Task 7: Comparing feelings  </vt:lpstr>
      <vt:lpstr>Task 8: Explain and justify</vt:lpstr>
      <vt:lpstr>Task 9: Your turn!</vt:lpstr>
      <vt:lpstr>You have reached the end of the lesson!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Eagleton</dc:creator>
  <cp:lastModifiedBy>Microsoft Office User</cp:lastModifiedBy>
  <cp:revision>15</cp:revision>
  <dcterms:created xsi:type="dcterms:W3CDTF">2020-08-18T10:12:37Z</dcterms:created>
  <dcterms:modified xsi:type="dcterms:W3CDTF">2021-03-02T15:21:37Z</dcterms:modified>
</cp:coreProperties>
</file>