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72" r:id="rId6"/>
    <p:sldId id="274" r:id="rId7"/>
    <p:sldId id="275" r:id="rId8"/>
    <p:sldId id="277" r:id="rId9"/>
    <p:sldId id="276" r:id="rId10"/>
    <p:sldId id="278" r:id="rId11"/>
    <p:sldId id="273" r:id="rId12"/>
    <p:sldId id="280" r:id="rId13"/>
    <p:sldId id="279" r:id="rId14"/>
    <p:sldId id="271" r:id="rId15"/>
    <p:sldId id="264" r:id="rId16"/>
  </p:sldIdLst>
  <p:sldSz cx="9144000" cy="6858000" type="screen4x3"/>
  <p:notesSz cx="6858000" cy="9144000"/>
  <p:embeddedFontLst>
    <p:embeddedFont>
      <p:font typeface="Kalam" panose="02000000000000000000" pitchFamily="2" charset="0"/>
      <p:regular r:id="rId17"/>
    </p:embeddedFont>
    <p:embeddedFont>
      <p:font typeface="Sassoon Infant Md" panose="02000603050000020003" pitchFamily="50" charset="0"/>
      <p:regular r:id="rId18"/>
    </p:embeddedFont>
    <p:embeddedFont>
      <p:font typeface="Sassoon Infant Rg" panose="02000503030000020003" pitchFamily="50" charset="0"/>
      <p:regular r:id="rId19"/>
      <p:bold r:id="rId20"/>
    </p:embeddedFont>
    <p:embeddedFont>
      <p:font typeface="Tuffy" panose="020B0603060100000000" pitchFamily="34" charset="0"/>
      <p:regular r:id="rId21"/>
      <p:bold r:id="rId22"/>
      <p:italic r:id="rId23"/>
      <p:boldItalic r:id="rId24"/>
    </p:embeddedFont>
    <p:embeddedFont>
      <p:font typeface="Tuffy_TTF" panose="020B0603060100000000" pitchFamily="34" charset="0"/>
      <p:regular r:id="rId25"/>
      <p:bold r:id="rId26"/>
      <p:italic r:id="rId27"/>
      <p:boldItalic r:id="rId28"/>
    </p:embeddedFont>
    <p:embeddedFont>
      <p:font typeface="Twinkl" pitchFamily="2" charset="0"/>
      <p:regular r:id="rId29"/>
      <p:bold r:id="rId30"/>
    </p:embeddedFont>
    <p:embeddedFont>
      <p:font typeface="Twinkl SemiBold" pitchFamily="2" charset="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36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0" userDrawn="1">
          <p15:clr>
            <a:srgbClr val="A4A3A4"/>
          </p15:clr>
        </p15:guide>
        <p15:guide id="6" pos="5448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8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orient="horz" pos="1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D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876" y="114"/>
      </p:cViewPr>
      <p:guideLst>
        <p:guide orient="horz" pos="2160"/>
        <p:guide pos="2880"/>
        <p:guide pos="336"/>
        <p:guide pos="476"/>
        <p:guide pos="5280"/>
        <p:guide pos="5448"/>
        <p:guide orient="horz" pos="323"/>
        <p:guide orient="horz" pos="482"/>
        <p:guide orient="horz" pos="3984"/>
        <p:guide orient="horz" pos="3838"/>
        <p:guide orient="horz" pos="1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_TTF" panose="020B0603060100000000" pitchFamily="34" charset="0"/>
              </a:rPr>
              <a:t>Maths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</a:rPr>
              <a:t> 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5 | Measurement | Converting Metric Measurements | Lesson 4 of 4: Converting Millilitres and Litres 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_TTF" panose="020B0603060100000000" pitchFamily="34" charset="0"/>
              </a:rPr>
              <a:t>Maths</a:t>
            </a: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_TTF" panose="020B0603060100000000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27321" y="697112"/>
            <a:ext cx="328936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True or False?</a:t>
            </a:r>
            <a:endParaRPr lang="en-GB" sz="40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Sort these cards onto the correct page?</a:t>
            </a:r>
          </a:p>
        </p:txBody>
      </p:sp>
      <p:pic>
        <p:nvPicPr>
          <p:cNvPr id="29" name="Talking Partners">
            <a:extLst>
              <a:ext uri="{FF2B5EF4-FFF2-40B4-BE49-F238E27FC236}">
                <a16:creationId xmlns:a16="http://schemas.microsoft.com/office/drawing/2014/main" id="{1E3815FE-5245-42C9-8F6F-DC42100FE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907319-A2A2-4F5D-BB7A-A9E15BF04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0" t="8269" r="8802" b="21654"/>
          <a:stretch/>
        </p:blipFill>
        <p:spPr>
          <a:xfrm>
            <a:off x="755650" y="1981199"/>
            <a:ext cx="7632700" cy="41099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81E8E0-0555-453F-BE72-3321A3B0FC88}"/>
              </a:ext>
            </a:extLst>
          </p:cNvPr>
          <p:cNvGrpSpPr/>
          <p:nvPr/>
        </p:nvGrpSpPr>
        <p:grpSpPr>
          <a:xfrm rot="21264841">
            <a:off x="3533746" y="3554120"/>
            <a:ext cx="1303598" cy="2029589"/>
            <a:chOff x="2834964" y="3864002"/>
            <a:chExt cx="1303598" cy="20295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5FE83DF-AF5A-4DA2-8F41-5E7CC16ED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0A146FA-F39F-4052-8EC7-BC4AD97751C4}"/>
                </a:ext>
              </a:extLst>
            </p:cNvPr>
            <p:cNvSpPr/>
            <p:nvPr/>
          </p:nvSpPr>
          <p:spPr>
            <a:xfrm>
              <a:off x="2834964" y="4509464"/>
              <a:ext cx="1303597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6700ml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6.7l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0AAD4D9-D9A9-4FE1-9C08-A097717B86B9}"/>
              </a:ext>
            </a:extLst>
          </p:cNvPr>
          <p:cNvGrpSpPr/>
          <p:nvPr/>
        </p:nvGrpSpPr>
        <p:grpSpPr>
          <a:xfrm rot="580408">
            <a:off x="3563815" y="3629563"/>
            <a:ext cx="1303597" cy="2029589"/>
            <a:chOff x="2834965" y="3864002"/>
            <a:chExt cx="1303597" cy="20295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1B9F60F-9D85-4936-894D-7F309336C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F80E21E-4A27-421E-AE48-FA13587AEA55}"/>
                </a:ext>
              </a:extLst>
            </p:cNvPr>
            <p:cNvSpPr/>
            <p:nvPr/>
          </p:nvSpPr>
          <p:spPr>
            <a:xfrm>
              <a:off x="3009870" y="4509464"/>
              <a:ext cx="953786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8300ml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83l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133146-566D-4F4A-8972-8CD9D284DF31}"/>
              </a:ext>
            </a:extLst>
          </p:cNvPr>
          <p:cNvGrpSpPr/>
          <p:nvPr/>
        </p:nvGrpSpPr>
        <p:grpSpPr>
          <a:xfrm>
            <a:off x="5650815" y="4234386"/>
            <a:ext cx="1702740" cy="1746367"/>
            <a:chOff x="6234984" y="3140098"/>
            <a:chExt cx="1818380" cy="18649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9D2411D-EB46-4F42-BA83-D7B987469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984" y="3140098"/>
              <a:ext cx="1818380" cy="1864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B70F94-4D63-4C5D-B59F-F57888782335}"/>
                </a:ext>
              </a:extLst>
            </p:cNvPr>
            <p:cNvSpPr/>
            <p:nvPr/>
          </p:nvSpPr>
          <p:spPr>
            <a:xfrm rot="21012752">
              <a:off x="6683710" y="3692399"/>
              <a:ext cx="953786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8300ml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8.3l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3218EB-04BE-4811-96B3-A39CE856BE79}"/>
              </a:ext>
            </a:extLst>
          </p:cNvPr>
          <p:cNvGrpSpPr/>
          <p:nvPr/>
        </p:nvGrpSpPr>
        <p:grpSpPr>
          <a:xfrm rot="20590032">
            <a:off x="3577729" y="3645193"/>
            <a:ext cx="1303597" cy="2029589"/>
            <a:chOff x="2834965" y="3864002"/>
            <a:chExt cx="1303597" cy="202958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B7E755B-0A39-44FA-8288-7DCC6C03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F9E7637-8589-4843-80E8-24B84BC46EB1}"/>
                </a:ext>
              </a:extLst>
            </p:cNvPr>
            <p:cNvSpPr/>
            <p:nvPr/>
          </p:nvSpPr>
          <p:spPr>
            <a:xfrm>
              <a:off x="2907277" y="4509464"/>
              <a:ext cx="1158972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7540ml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7.540l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3805F2-0CBC-4DF5-91F6-0C9AA0C44FC8}"/>
              </a:ext>
            </a:extLst>
          </p:cNvPr>
          <p:cNvGrpSpPr/>
          <p:nvPr/>
        </p:nvGrpSpPr>
        <p:grpSpPr>
          <a:xfrm>
            <a:off x="921003" y="4290762"/>
            <a:ext cx="1746367" cy="1702740"/>
            <a:chOff x="6076864" y="3194979"/>
            <a:chExt cx="1864970" cy="18183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AC0FF5A-2806-4A83-98FE-3F1CD5229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83221">
              <a:off x="6100159" y="3171684"/>
              <a:ext cx="1818380" cy="1864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9CA45BD-1FD4-40AD-A506-A91EE74D6E69}"/>
                </a:ext>
              </a:extLst>
            </p:cNvPr>
            <p:cNvSpPr/>
            <p:nvPr/>
          </p:nvSpPr>
          <p:spPr>
            <a:xfrm rot="21090873">
              <a:off x="6345117" y="3355193"/>
              <a:ext cx="1326700" cy="147905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7540ml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7.54l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  <a:t>(the zero can be</a:t>
              </a:r>
              <a:b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  <a:t>removed as it’s</a:t>
              </a:r>
              <a:b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  <a:t>not necessary)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AA6C151-8075-4275-8948-63B29631B8FB}"/>
              </a:ext>
            </a:extLst>
          </p:cNvPr>
          <p:cNvGrpSpPr/>
          <p:nvPr/>
        </p:nvGrpSpPr>
        <p:grpSpPr>
          <a:xfrm rot="894025">
            <a:off x="3550819" y="3613658"/>
            <a:ext cx="1303597" cy="2029589"/>
            <a:chOff x="2834965" y="3864002"/>
            <a:chExt cx="1303597" cy="20295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2F20429-367B-4EB3-B3A3-1958AED15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51EBB38-EA3D-4C42-850A-9F59E035EFC6}"/>
                </a:ext>
              </a:extLst>
            </p:cNvPr>
            <p:cNvSpPr/>
            <p:nvPr/>
          </p:nvSpPr>
          <p:spPr>
            <a:xfrm>
              <a:off x="3016281" y="4509464"/>
              <a:ext cx="940963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3020ml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3.02l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A9FB82C-CDF2-44AA-BA43-90EA272FF559}"/>
              </a:ext>
            </a:extLst>
          </p:cNvPr>
          <p:cNvGrpSpPr/>
          <p:nvPr/>
        </p:nvGrpSpPr>
        <p:grpSpPr>
          <a:xfrm rot="20936403">
            <a:off x="3577728" y="3618468"/>
            <a:ext cx="1303597" cy="2029589"/>
            <a:chOff x="2834965" y="3864002"/>
            <a:chExt cx="1303597" cy="20295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78ECB8E-F6D3-428C-AD56-8AD017C0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D14CACA-F360-4B56-B847-0957469B6D44}"/>
                </a:ext>
              </a:extLst>
            </p:cNvPr>
            <p:cNvSpPr/>
            <p:nvPr/>
          </p:nvSpPr>
          <p:spPr>
            <a:xfrm>
              <a:off x="3049142" y="4509464"/>
              <a:ext cx="875240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2010ml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2.1l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5333EA-4BAC-4CD6-A38E-38BDA3592B66}"/>
              </a:ext>
            </a:extLst>
          </p:cNvPr>
          <p:cNvGrpSpPr/>
          <p:nvPr/>
        </p:nvGrpSpPr>
        <p:grpSpPr>
          <a:xfrm rot="726135">
            <a:off x="5600036" y="4268950"/>
            <a:ext cx="1702740" cy="1746367"/>
            <a:chOff x="6234984" y="3140098"/>
            <a:chExt cx="1818380" cy="18649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A0D8256-D98F-4AAA-A9DA-27B4F0FCA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984" y="3140098"/>
              <a:ext cx="1818380" cy="1864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6AFD2-BC38-42AF-8B67-759623D96787}"/>
                </a:ext>
              </a:extLst>
            </p:cNvPr>
            <p:cNvSpPr/>
            <p:nvPr/>
          </p:nvSpPr>
          <p:spPr>
            <a:xfrm rot="21012752">
              <a:off x="6693262" y="3667315"/>
              <a:ext cx="934681" cy="78883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2010ml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2.01l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02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-0.16354 -0.087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0989 -0.11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16354 -0.1432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-0.19479 -0.0694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12188 -0.091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6139FF-0DB9-4DFE-A8C9-20EEA67C5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"/>
          <a:stretch/>
        </p:blipFill>
        <p:spPr>
          <a:xfrm>
            <a:off x="755650" y="1983765"/>
            <a:ext cx="7632700" cy="41090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6928" y="697112"/>
            <a:ext cx="499014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Measuring Smoothies</a:t>
            </a:r>
            <a:endParaRPr lang="en-GB" sz="40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4234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Use your marvellous measurement skills to complete these activity sheets:</a:t>
            </a:r>
          </a:p>
        </p:txBody>
      </p:sp>
      <p:pic>
        <p:nvPicPr>
          <p:cNvPr id="29" name="Individual Work">
            <a:extLst>
              <a:ext uri="{FF2B5EF4-FFF2-40B4-BE49-F238E27FC236}">
                <a16:creationId xmlns:a16="http://schemas.microsoft.com/office/drawing/2014/main" id="{60363F11-5AF3-43F8-8104-4BB02E7D5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5E07F68-5632-4730-9EFE-C252B625D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5" y="2163866"/>
            <a:ext cx="2648462" cy="37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80BCD52-1CF2-4C90-B6C5-5A3407BA2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07" y="2163866"/>
            <a:ext cx="2648462" cy="37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AC2A53E-D798-4BBA-AD9A-1C9240558F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59" y="2163866"/>
            <a:ext cx="2648462" cy="37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5D461B0-419B-4BD7-971F-96E6A79D24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11" y="2163866"/>
            <a:ext cx="2648462" cy="37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A675206-3670-405A-A390-AD7F72C89A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63" y="2163866"/>
            <a:ext cx="2648462" cy="37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79E9C21-9601-4CBC-8BDA-20935E0740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14" y="2163866"/>
            <a:ext cx="2648462" cy="37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71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8BBC67-A554-4AC2-A413-AECC1470313D}"/>
              </a:ext>
            </a:extLst>
          </p:cNvPr>
          <p:cNvGrpSpPr/>
          <p:nvPr/>
        </p:nvGrpSpPr>
        <p:grpSpPr>
          <a:xfrm>
            <a:off x="445574" y="702863"/>
            <a:ext cx="7942777" cy="5389961"/>
            <a:chOff x="445574" y="702863"/>
            <a:chExt cx="7942777" cy="53899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7E5339-7B4F-4876-839D-C7A3DFF83C1B}"/>
                </a:ext>
              </a:extLst>
            </p:cNvPr>
            <p:cNvSpPr/>
            <p:nvPr/>
          </p:nvSpPr>
          <p:spPr>
            <a:xfrm>
              <a:off x="4563663" y="1819414"/>
              <a:ext cx="3824688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4E04A1-54B5-430D-BFE8-F68B41F6438C}"/>
                </a:ext>
              </a:extLst>
            </p:cNvPr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9A6912-9140-45C0-B7A9-4816E5CC0F0A}"/>
                </a:ext>
              </a:extLst>
            </p:cNvPr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</p:spPr>
          <p:txBody>
            <a:bodyPr wrap="square" lIns="72000" tIns="72000" rIns="72000" bIns="108000">
              <a:spAutoFit/>
            </a:bodyPr>
            <a:lstStyle/>
            <a:p>
              <a:pPr algn="ctr"/>
              <a:r>
                <a:rPr lang="en-GB" dirty="0"/>
                <a:t>Dive in by completing your own activity!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263761-E45C-4C2B-A1F6-6540A198C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5" t="500" r="27421" b="1"/>
            <a:stretch/>
          </p:blipFill>
          <p:spPr>
            <a:xfrm>
              <a:off x="755650" y="1819415"/>
              <a:ext cx="3818059" cy="4273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01056A-D816-44C8-981B-63A0CFF9FFB3}"/>
                </a:ext>
              </a:extLst>
            </p:cNvPr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</p:spPr>
          <p:txBody>
            <a:bodyPr wrap="square" lIns="180000" tIns="36000" rIns="180000" bIns="72000" anchor="ctr">
              <a:spAutoFit/>
            </a:bodyPr>
            <a:lstStyle/>
            <a:p>
              <a:pPr algn="ctr"/>
              <a:r>
                <a:rPr lang="en-GB" altLang="en-US" sz="1600" b="1" dirty="0">
                  <a:solidFill>
                    <a:schemeClr val="bg1"/>
                  </a:solidFill>
                </a:rPr>
                <a:t>Diving into Mastery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02C9BCC-11D9-4CF1-8212-4FE3B3A4DD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90"/>
          <a:stretch/>
        </p:blipFill>
        <p:spPr>
          <a:xfrm rot="1578973">
            <a:off x="1230917" y="2338340"/>
            <a:ext cx="1470396" cy="8716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B5A427-E3E1-40CE-934E-7629F7F82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4" b="52768"/>
          <a:stretch/>
        </p:blipFill>
        <p:spPr>
          <a:xfrm rot="1578973">
            <a:off x="2796735" y="2912591"/>
            <a:ext cx="736605" cy="982378"/>
          </a:xfrm>
          <a:prstGeom prst="rect">
            <a:avLst/>
          </a:prstGeom>
        </p:spPr>
      </p:pic>
      <p:pic>
        <p:nvPicPr>
          <p:cNvPr id="10" name="Boy Writing">
            <a:extLst>
              <a:ext uri="{FF2B5EF4-FFF2-40B4-BE49-F238E27FC236}">
                <a16:creationId xmlns:a16="http://schemas.microsoft.com/office/drawing/2014/main" id="{C747CDE2-6089-4973-B722-F26DD71E00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90D45F-DA54-43BD-B65E-45B994BC5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2032605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1300DE-A193-4896-895F-8C14C6E56F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3" y="2032605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98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14310" y="697112"/>
            <a:ext cx="351538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Juice Problems</a:t>
            </a:r>
            <a:endParaRPr lang="en-GB" sz="40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28280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Can you find the three amounts that add up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make the measurement shown on the left-hand page?</a:t>
            </a:r>
          </a:p>
        </p:txBody>
      </p:sp>
      <p:pic>
        <p:nvPicPr>
          <p:cNvPr id="29" name="Individual Work">
            <a:extLst>
              <a:ext uri="{FF2B5EF4-FFF2-40B4-BE49-F238E27FC236}">
                <a16:creationId xmlns:a16="http://schemas.microsoft.com/office/drawing/2014/main" id="{60363F11-5AF3-43F8-8104-4BB02E7D5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F76670-9F84-420E-87FE-229CE6210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" t="2137" r="5164" b="5222"/>
          <a:stretch/>
        </p:blipFill>
        <p:spPr>
          <a:xfrm>
            <a:off x="755650" y="1981200"/>
            <a:ext cx="7632700" cy="411162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20C90A4-9198-4A88-BB3A-5317C547BC9D}"/>
              </a:ext>
            </a:extLst>
          </p:cNvPr>
          <p:cNvSpPr/>
          <p:nvPr/>
        </p:nvSpPr>
        <p:spPr>
          <a:xfrm rot="21264893">
            <a:off x="2901335" y="2589519"/>
            <a:ext cx="117981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200" dirty="0">
                <a:latin typeface="Kalam" panose="02000000000000000000" pitchFamily="2" charset="0"/>
                <a:cs typeface="Kalam" panose="02000000000000000000" pitchFamily="2" charset="0"/>
              </a:rPr>
              <a:t>3 litres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FD3AD9-4DA7-4542-8213-1E0471F4108C}"/>
              </a:ext>
            </a:extLst>
          </p:cNvPr>
          <p:cNvSpPr/>
          <p:nvPr/>
        </p:nvSpPr>
        <p:spPr>
          <a:xfrm>
            <a:off x="6013876" y="3635242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900ml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7807E5-1F76-4770-99E5-A08425C5F68B}"/>
              </a:ext>
            </a:extLst>
          </p:cNvPr>
          <p:cNvSpPr/>
          <p:nvPr/>
        </p:nvSpPr>
        <p:spPr>
          <a:xfrm rot="764038">
            <a:off x="5917843" y="4836226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450ml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35AB96-CAA0-4119-9537-FE0438F5FD16}"/>
              </a:ext>
            </a:extLst>
          </p:cNvPr>
          <p:cNvSpPr/>
          <p:nvPr/>
        </p:nvSpPr>
        <p:spPr>
          <a:xfrm rot="653285">
            <a:off x="6023474" y="2661707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2400ml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F409AC-682D-4621-9C96-5DF62A9C302C}"/>
              </a:ext>
            </a:extLst>
          </p:cNvPr>
          <p:cNvSpPr/>
          <p:nvPr/>
        </p:nvSpPr>
        <p:spPr>
          <a:xfrm rot="600288">
            <a:off x="5082386" y="4034644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800ml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87687D-690B-42AB-8C25-24567FFB8C61}"/>
              </a:ext>
            </a:extLst>
          </p:cNvPr>
          <p:cNvSpPr/>
          <p:nvPr/>
        </p:nvSpPr>
        <p:spPr>
          <a:xfrm rot="20869297">
            <a:off x="4869673" y="3237513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1.2l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406F64-9158-4141-987D-2B3261C58AAE}"/>
              </a:ext>
            </a:extLst>
          </p:cNvPr>
          <p:cNvSpPr/>
          <p:nvPr/>
        </p:nvSpPr>
        <p:spPr>
          <a:xfrm rot="21105709">
            <a:off x="4651013" y="4756853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650ml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D2489C-6011-425F-AE95-1F153EC3A214}"/>
              </a:ext>
            </a:extLst>
          </p:cNvPr>
          <p:cNvSpPr/>
          <p:nvPr/>
        </p:nvSpPr>
        <p:spPr>
          <a:xfrm rot="21039101">
            <a:off x="5034696" y="2476167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1.45l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D28A426-70A3-4100-B1C9-E465C670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068569"/>
              </p:ext>
            </p:extLst>
          </p:nvPr>
        </p:nvGraphicFramePr>
        <p:xfrm>
          <a:off x="5093997" y="3203718"/>
          <a:ext cx="1580000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59764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F83EA20A-86C8-4955-86F2-5BB363011C9A}"/>
              </a:ext>
            </a:extLst>
          </p:cNvPr>
          <p:cNvSpPr/>
          <p:nvPr/>
        </p:nvSpPr>
        <p:spPr>
          <a:xfrm>
            <a:off x="5940384" y="4447826"/>
            <a:ext cx="231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dirty="0">
                <a:latin typeface="Kalam" panose="02000000000000000000" pitchFamily="2" charset="0"/>
                <a:cs typeface="Kalam" panose="02000000000000000000" pitchFamily="2" charset="0"/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63C3AE-3D33-4899-9C9E-DB8DF370210B}"/>
              </a:ext>
            </a:extLst>
          </p:cNvPr>
          <p:cNvSpPr/>
          <p:nvPr/>
        </p:nvSpPr>
        <p:spPr>
          <a:xfrm>
            <a:off x="5611324" y="4447826"/>
            <a:ext cx="2744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dirty="0">
                <a:latin typeface="Kalam" panose="02000000000000000000" pitchFamily="2" charset="0"/>
                <a:cs typeface="Kalam" panose="02000000000000000000" pitchFamily="2" charset="0"/>
              </a:rPr>
              <a:t>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BC819F6-0FB4-461B-A944-AE4AE5857182}"/>
              </a:ext>
            </a:extLst>
          </p:cNvPr>
          <p:cNvSpPr/>
          <p:nvPr/>
        </p:nvSpPr>
        <p:spPr>
          <a:xfrm rot="21264893">
            <a:off x="2441741" y="2588429"/>
            <a:ext cx="2234586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dirty="0">
                <a:latin typeface="Kalam" panose="02000000000000000000" pitchFamily="2" charset="0"/>
                <a:cs typeface="Kalam" panose="02000000000000000000" pitchFamily="2" charset="0"/>
              </a:rPr>
              <a:t>2500 millilitres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F9F2A40-2D5E-45C0-AC1D-03D875EC1A72}"/>
              </a:ext>
            </a:extLst>
          </p:cNvPr>
          <p:cNvSpPr/>
          <p:nvPr/>
        </p:nvSpPr>
        <p:spPr>
          <a:xfrm>
            <a:off x="6013876" y="3635242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1.3l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8F622A-414E-4C46-B5D2-471AEF6768D7}"/>
              </a:ext>
            </a:extLst>
          </p:cNvPr>
          <p:cNvSpPr/>
          <p:nvPr/>
        </p:nvSpPr>
        <p:spPr>
          <a:xfrm rot="764038">
            <a:off x="5917843" y="4836226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550ml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30E910-9902-452A-BBF1-63D240EBE802}"/>
              </a:ext>
            </a:extLst>
          </p:cNvPr>
          <p:cNvSpPr/>
          <p:nvPr/>
        </p:nvSpPr>
        <p:spPr>
          <a:xfrm rot="653285">
            <a:off x="6023474" y="2661707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200ml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A782931-66D0-4C7E-9746-3C5D517EE273}"/>
              </a:ext>
            </a:extLst>
          </p:cNvPr>
          <p:cNvSpPr/>
          <p:nvPr/>
        </p:nvSpPr>
        <p:spPr>
          <a:xfrm rot="600288">
            <a:off x="5082386" y="4034644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650ml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BDFFE2F-27B9-4D57-82D3-426FE63F041F}"/>
              </a:ext>
            </a:extLst>
          </p:cNvPr>
          <p:cNvSpPr/>
          <p:nvPr/>
        </p:nvSpPr>
        <p:spPr>
          <a:xfrm rot="20869297">
            <a:off x="4869673" y="3237513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1.75l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667FC86-D714-4A7E-ADF2-8B979B9A58C0}"/>
              </a:ext>
            </a:extLst>
          </p:cNvPr>
          <p:cNvSpPr/>
          <p:nvPr/>
        </p:nvSpPr>
        <p:spPr>
          <a:xfrm rot="21105709">
            <a:off x="4651013" y="4756853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150ml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452B503-2846-435C-A869-88C964DD4BAA}"/>
              </a:ext>
            </a:extLst>
          </p:cNvPr>
          <p:cNvSpPr/>
          <p:nvPr/>
        </p:nvSpPr>
        <p:spPr>
          <a:xfrm rot="21039101">
            <a:off x="5034696" y="2476167"/>
            <a:ext cx="10333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2.2l</a:t>
            </a: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29542BE5-1F35-400D-BF91-A15B84C56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99389"/>
              </p:ext>
            </p:extLst>
          </p:nvPr>
        </p:nvGraphicFramePr>
        <p:xfrm>
          <a:off x="5096035" y="3204627"/>
          <a:ext cx="1580000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600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59764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</a:tbl>
          </a:graphicData>
        </a:graphic>
      </p:graphicFrame>
      <p:sp>
        <p:nvSpPr>
          <p:cNvPr id="65" name="Rectangle 64">
            <a:extLst>
              <a:ext uri="{FF2B5EF4-FFF2-40B4-BE49-F238E27FC236}">
                <a16:creationId xmlns:a16="http://schemas.microsoft.com/office/drawing/2014/main" id="{F3408A75-382A-4011-83D2-13F09BD639AC}"/>
              </a:ext>
            </a:extLst>
          </p:cNvPr>
          <p:cNvSpPr/>
          <p:nvPr/>
        </p:nvSpPr>
        <p:spPr>
          <a:xfrm>
            <a:off x="5942422" y="4448735"/>
            <a:ext cx="231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dirty="0">
                <a:latin typeface="Kalam" panose="02000000000000000000" pitchFamily="2" charset="0"/>
                <a:cs typeface="Kalam" panose="02000000000000000000" pitchFamily="2" charset="0"/>
              </a:rPr>
              <a:t>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5FCA60A-8358-4AF4-A8D8-4BA767F9BBC1}"/>
              </a:ext>
            </a:extLst>
          </p:cNvPr>
          <p:cNvSpPr/>
          <p:nvPr/>
        </p:nvSpPr>
        <p:spPr>
          <a:xfrm>
            <a:off x="5635002" y="4448735"/>
            <a:ext cx="231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dirty="0">
                <a:latin typeface="Kalam" panose="02000000000000000000" pitchFamily="2" charset="0"/>
                <a:cs typeface="Kalam" panose="020000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219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24062 0.2574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1287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34878 0.0078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3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16701 -0.2243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3368 0.0821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409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23246 0.17407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8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34167 -0.1504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5" grpId="0"/>
      <p:bldP spid="45" grpId="1"/>
      <p:bldP spid="46" grpId="0"/>
      <p:bldP spid="46" grpId="1"/>
      <p:bldP spid="51" grpId="0"/>
      <p:bldP spid="53" grpId="0"/>
      <p:bldP spid="53" grpId="1"/>
      <p:bldP spid="55" grpId="0"/>
      <p:bldP spid="55" grpId="1"/>
      <p:bldP spid="57" grpId="0"/>
      <p:bldP spid="57" grpId="1"/>
      <p:bldP spid="59" grpId="0"/>
      <p:bldP spid="59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multiply by 1000 to convert measurements from litres to millilitres.</a:t>
            </a:r>
          </a:p>
          <a:p>
            <a:r>
              <a:rPr lang="en-GB" dirty="0"/>
              <a:t>I can divide by 1000 to convert measurements from millilitres to litres. </a:t>
            </a:r>
          </a:p>
          <a:p>
            <a:r>
              <a:rPr lang="en-GB" dirty="0"/>
              <a:t>I can convert between litres and millilitres to solve problems.</a:t>
            </a:r>
          </a:p>
          <a:p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5804F955-8101-40CF-BEEF-419723641E88}"/>
              </a:ext>
            </a:extLst>
          </p:cNvPr>
          <p:cNvSpPr txBox="1">
            <a:spLocks/>
          </p:cNvSpPr>
          <p:nvPr/>
        </p:nvSpPr>
        <p:spPr>
          <a:xfrm>
            <a:off x="628650" y="1279525"/>
            <a:ext cx="7886700" cy="1409700"/>
          </a:xfrm>
          <a:prstGeom prst="roundRect">
            <a:avLst>
              <a:gd name="adj" fmla="val 2583"/>
            </a:avLst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 can convert metric measures involving volume and capacity (litres</a:t>
            </a:r>
            <a:br>
              <a:rPr lang="en-GB" dirty="0"/>
            </a:br>
            <a:r>
              <a:rPr lang="en-GB" dirty="0"/>
              <a:t>and millilitres).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83DD6EF-038D-44A4-BA8F-C49BF9B1E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861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088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4800" b="1" dirty="0">
                <a:solidFill>
                  <a:schemeClr val="tx1"/>
                </a:solidFill>
                <a:latin typeface="Twinkl" pitchFamily="2" charset="0"/>
              </a:rPr>
              <a:t>Converting Millilitres and Litres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multiply by 1000 to convert measurements from litres to millilitres.</a:t>
            </a:r>
          </a:p>
          <a:p>
            <a:r>
              <a:rPr lang="en-GB" dirty="0"/>
              <a:t>I can divide by 1000 to convert measurements from millilitres to litres. </a:t>
            </a:r>
          </a:p>
          <a:p>
            <a:r>
              <a:rPr lang="en-GB" dirty="0"/>
              <a:t>I can convert between litres and millilitres to solve problems.</a:t>
            </a:r>
          </a:p>
          <a:p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5804F955-8101-40CF-BEEF-419723641E88}"/>
              </a:ext>
            </a:extLst>
          </p:cNvPr>
          <p:cNvSpPr txBox="1">
            <a:spLocks/>
          </p:cNvSpPr>
          <p:nvPr/>
        </p:nvSpPr>
        <p:spPr>
          <a:xfrm>
            <a:off x="628650" y="1279525"/>
            <a:ext cx="7886700" cy="1409700"/>
          </a:xfrm>
          <a:prstGeom prst="roundRect">
            <a:avLst>
              <a:gd name="adj" fmla="val 2583"/>
            </a:avLst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 can convert metric measures involving volume and capacity (litres and millilitres).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B943868-C1BA-4F1B-8E39-86966F74AE87}"/>
              </a:ext>
            </a:extLst>
          </p:cNvPr>
          <p:cNvGrpSpPr/>
          <p:nvPr/>
        </p:nvGrpSpPr>
        <p:grpSpPr>
          <a:xfrm>
            <a:off x="755650" y="1984391"/>
            <a:ext cx="7632700" cy="4108434"/>
            <a:chOff x="755650" y="1984391"/>
            <a:chExt cx="7632700" cy="410843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D101A50-D5C2-47F1-B604-B133BAA9C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r="715" b="9979"/>
            <a:stretch/>
          </p:blipFill>
          <p:spPr>
            <a:xfrm>
              <a:off x="755650" y="1984391"/>
              <a:ext cx="7632700" cy="41084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18946C-8274-48B1-99C3-CB6824DBD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2" r="25705"/>
            <a:stretch/>
          </p:blipFill>
          <p:spPr>
            <a:xfrm>
              <a:off x="1426250" y="2153944"/>
              <a:ext cx="1295623" cy="388986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6EBB2D-33B8-4644-BD25-B3D4B1889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9" t="11872" r="55363" b="44768"/>
            <a:stretch/>
          </p:blipFill>
          <p:spPr>
            <a:xfrm flipH="1">
              <a:off x="4652200" y="4008008"/>
              <a:ext cx="885951" cy="160121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CC8D49-30AE-4CB4-8E8E-10C8D4F5AD66}"/>
                </a:ext>
              </a:extLst>
            </p:cNvPr>
            <p:cNvSpPr/>
            <p:nvPr/>
          </p:nvSpPr>
          <p:spPr>
            <a:xfrm rot="4278038">
              <a:off x="4617686" y="4844971"/>
              <a:ext cx="8980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latin typeface="Kalam" panose="02000000000000000000" pitchFamily="2" charset="0"/>
                  <a:cs typeface="Kalam" panose="02000000000000000000" pitchFamily="2" charset="0"/>
                </a:rPr>
                <a:t>Sandwich</a:t>
              </a:r>
              <a:br>
                <a:rPr lang="en-GB" sz="1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400" dirty="0">
                  <a:latin typeface="Kalam" panose="02000000000000000000" pitchFamily="2" charset="0"/>
                  <a:cs typeface="Kalam" panose="02000000000000000000" pitchFamily="2" charset="0"/>
                </a:rPr>
                <a:t>Surprise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55650" y="128498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many millilitres are in one litre?</a:t>
            </a:r>
          </a:p>
          <a:p>
            <a:pPr algn="ctr"/>
            <a:endParaRPr lang="en-GB" altLang="en-US" dirty="0">
              <a:latin typeface="Twinkl" pitchFamily="50" charset="0"/>
              <a:sym typeface="Sassoon Infant Rg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9500" y="697112"/>
            <a:ext cx="352500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Make One Litre</a:t>
            </a:r>
            <a:endParaRPr lang="en-GB" sz="4000" b="1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F0F3DE6-E501-4309-B1AA-B5E1ADD083DE}"/>
              </a:ext>
            </a:extLst>
          </p:cNvPr>
          <p:cNvGrpSpPr/>
          <p:nvPr/>
        </p:nvGrpSpPr>
        <p:grpSpPr>
          <a:xfrm>
            <a:off x="2638468" y="3231832"/>
            <a:ext cx="5005331" cy="924946"/>
            <a:chOff x="2657518" y="3434132"/>
            <a:chExt cx="5005331" cy="9249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6C8D1D-F5AC-4DEC-9CEA-19D0889C1021}"/>
                </a:ext>
              </a:extLst>
            </p:cNvPr>
            <p:cNvSpPr/>
            <p:nvPr/>
          </p:nvSpPr>
          <p:spPr>
            <a:xfrm>
              <a:off x="2657518" y="3435748"/>
              <a:ext cx="5005329" cy="92333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DFD77A-7319-4738-B706-77382C32355D}"/>
                </a:ext>
              </a:extLst>
            </p:cNvPr>
            <p:cNvSpPr txBox="1"/>
            <p:nvPr/>
          </p:nvSpPr>
          <p:spPr>
            <a:xfrm>
              <a:off x="2755019" y="3434132"/>
              <a:ext cx="49078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100ml is one tenth of 1000ml. This means it is one tenth of 1 litre. How could we write one tenth of 1 litre as a decimal number?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1C0823D-26AA-4B24-8924-A391A1160FA6}"/>
              </a:ext>
            </a:extLst>
          </p:cNvPr>
          <p:cNvSpPr/>
          <p:nvPr/>
        </p:nvSpPr>
        <p:spPr>
          <a:xfrm>
            <a:off x="4077313" y="1618887"/>
            <a:ext cx="989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1000ml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44B738-0F25-4D56-9DED-CDAB5769ABCB}"/>
              </a:ext>
            </a:extLst>
          </p:cNvPr>
          <p:cNvGrpSpPr/>
          <p:nvPr/>
        </p:nvGrpSpPr>
        <p:grpSpPr>
          <a:xfrm>
            <a:off x="7051993" y="3429000"/>
            <a:ext cx="1188720" cy="1547555"/>
            <a:chOff x="4105624" y="3569563"/>
            <a:chExt cx="1188720" cy="154755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FB89714-2727-4342-AC41-B0B3BBE91EBF}"/>
                </a:ext>
              </a:extLst>
            </p:cNvPr>
            <p:cNvSpPr/>
            <p:nvPr/>
          </p:nvSpPr>
          <p:spPr>
            <a:xfrm>
              <a:off x="4105624" y="3928398"/>
              <a:ext cx="1188720" cy="118872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5D3FB3-7824-4149-8C4A-511A4336E67F}"/>
                </a:ext>
              </a:extLst>
            </p:cNvPr>
            <p:cNvSpPr/>
            <p:nvPr/>
          </p:nvSpPr>
          <p:spPr>
            <a:xfrm>
              <a:off x="4105624" y="4311556"/>
              <a:ext cx="1188720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0.1l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09FC742-1C91-4633-8B0A-9BC68CF7D819}"/>
                </a:ext>
              </a:extLst>
            </p:cNvPr>
            <p:cNvSpPr/>
            <p:nvPr/>
          </p:nvSpPr>
          <p:spPr>
            <a:xfrm>
              <a:off x="4454635" y="3724254"/>
              <a:ext cx="495300" cy="4953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4C506A8-E5D2-436A-A273-3B53C7A7B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300" y="3569563"/>
              <a:ext cx="556305" cy="579008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4234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Complete the table: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014E22E-0EC9-497B-A27D-AC2A81815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726848"/>
              </p:ext>
            </p:extLst>
          </p:nvPr>
        </p:nvGraphicFramePr>
        <p:xfrm>
          <a:off x="1832364" y="3583691"/>
          <a:ext cx="5486400" cy="2194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Millilitres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Litres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100ml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0.1l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200ml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400ml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0.6l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0148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0.9l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3856064C-3E36-420F-BF59-470DA9C7D892}"/>
              </a:ext>
            </a:extLst>
          </p:cNvPr>
          <p:cNvGrpSpPr/>
          <p:nvPr/>
        </p:nvGrpSpPr>
        <p:grpSpPr>
          <a:xfrm>
            <a:off x="2751756" y="4318865"/>
            <a:ext cx="3493010" cy="1448443"/>
            <a:chOff x="10007405" y="3394267"/>
            <a:chExt cx="3493010" cy="14484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F9F695-DDBF-440F-8C5F-38BFA272EAA1}"/>
                </a:ext>
              </a:extLst>
            </p:cNvPr>
            <p:cNvSpPr/>
            <p:nvPr/>
          </p:nvSpPr>
          <p:spPr>
            <a:xfrm>
              <a:off x="12902174" y="3394267"/>
              <a:ext cx="591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0.2l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D89479-5B23-4011-B3A3-488E056BA71E}"/>
                </a:ext>
              </a:extLst>
            </p:cNvPr>
            <p:cNvSpPr/>
            <p:nvPr/>
          </p:nvSpPr>
          <p:spPr>
            <a:xfrm>
              <a:off x="12895762" y="3760327"/>
              <a:ext cx="604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0.4l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B99A98-3628-4315-9E6D-3C74D04365F7}"/>
                </a:ext>
              </a:extLst>
            </p:cNvPr>
            <p:cNvSpPr/>
            <p:nvPr/>
          </p:nvSpPr>
          <p:spPr>
            <a:xfrm>
              <a:off x="10007405" y="4107318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600ml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6DC443-28B4-42C7-B905-1687F8D897C8}"/>
                </a:ext>
              </a:extLst>
            </p:cNvPr>
            <p:cNvSpPr/>
            <p:nvPr/>
          </p:nvSpPr>
          <p:spPr>
            <a:xfrm>
              <a:off x="10021832" y="4473378"/>
              <a:ext cx="875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900ml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925BF99-ADF9-4178-94C5-CC92E2B04868}"/>
              </a:ext>
            </a:extLst>
          </p:cNvPr>
          <p:cNvSpPr/>
          <p:nvPr/>
        </p:nvSpPr>
        <p:spPr>
          <a:xfrm>
            <a:off x="1046763" y="4290659"/>
            <a:ext cx="7079502" cy="147732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Your teacher will give each person a </a:t>
            </a:r>
            <a:r>
              <a:rPr lang="en-GB" b="1" dirty="0">
                <a:solidFill>
                  <a:srgbClr val="00B0F0"/>
                </a:solidFill>
                <a:latin typeface="Twinkl" pitchFamily="2" charset="0"/>
              </a:rPr>
              <a:t>Volume Card </a:t>
            </a:r>
            <a:r>
              <a:rPr lang="en-GB" dirty="0">
                <a:latin typeface="Twinkl" pitchFamily="2" charset="0"/>
              </a:rPr>
              <a:t>with a measurement on it. When your teacher says ‘Go!’, you have one minute to walk around the room and make a group in which the measurements on all your cards add up to exactly one litre.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There should be at least three people in a group.</a:t>
            </a:r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  <p:bldP spid="33" grpId="1"/>
      <p:bldP spid="4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D12427D0-222A-447E-9F16-1B4F8AAD5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" r="209" b="327"/>
          <a:stretch/>
        </p:blipFill>
        <p:spPr>
          <a:xfrm>
            <a:off x="771628" y="1997220"/>
            <a:ext cx="7616722" cy="40956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Litres to Millilitres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4234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Class 5 are making fruit smoothies for their class party.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87C5D60-B1DD-4FE3-93BF-8139484F744A}"/>
              </a:ext>
            </a:extLst>
          </p:cNvPr>
          <p:cNvGrpSpPr/>
          <p:nvPr/>
        </p:nvGrpSpPr>
        <p:grpSpPr>
          <a:xfrm>
            <a:off x="2844579" y="4496905"/>
            <a:ext cx="5306521" cy="1216272"/>
            <a:chOff x="2844579" y="4496905"/>
            <a:chExt cx="5306521" cy="121627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8F91CAB-DFBC-453F-9CEE-6923FA3D4438}"/>
                </a:ext>
              </a:extLst>
            </p:cNvPr>
            <p:cNvSpPr/>
            <p:nvPr/>
          </p:nvSpPr>
          <p:spPr>
            <a:xfrm>
              <a:off x="2844579" y="4498520"/>
              <a:ext cx="5306519" cy="12146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F49665-69C5-4610-B858-8B3C489E4E43}"/>
                </a:ext>
              </a:extLst>
            </p:cNvPr>
            <p:cNvSpPr txBox="1"/>
            <p:nvPr/>
          </p:nvSpPr>
          <p:spPr>
            <a:xfrm>
              <a:off x="2947947" y="4496905"/>
              <a:ext cx="52031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Their teacher has challenged them to use what    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  they know about converting measurements by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       giving them some measurements written in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          litres and others in millilitres.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3DB645-FEEF-4960-93A9-FD77B97D8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92" y="2962973"/>
            <a:ext cx="1586386" cy="28502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F089FCF-B301-487D-97BB-B3C671DB47B1}"/>
              </a:ext>
            </a:extLst>
          </p:cNvPr>
          <p:cNvGrpSpPr/>
          <p:nvPr/>
        </p:nvGrpSpPr>
        <p:grpSpPr>
          <a:xfrm>
            <a:off x="877157" y="4562309"/>
            <a:ext cx="2638486" cy="1488820"/>
            <a:chOff x="877157" y="4562309"/>
            <a:chExt cx="2638486" cy="14888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9F3B26-8B5D-4F08-BAB8-392B140AD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7157" y="4831436"/>
              <a:ext cx="1029797" cy="103692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F9E859-EE8A-445A-9B92-6AC4A5EC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4757" y="4942405"/>
              <a:ext cx="927797" cy="9370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FDFC1D-5B43-499C-AB0B-910CAA6D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652" y="4562309"/>
              <a:ext cx="2071991" cy="137670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38136CE-D792-4361-8329-F222721D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8838" y="5319403"/>
              <a:ext cx="1294618" cy="731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5ABC865-CB63-4E0E-ACBE-BE992B3861BB}"/>
              </a:ext>
            </a:extLst>
          </p:cNvPr>
          <p:cNvSpPr/>
          <p:nvPr/>
        </p:nvSpPr>
        <p:spPr>
          <a:xfrm>
            <a:off x="755650" y="128267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many millilitres (ml) are in one litre (l)? </a:t>
            </a:r>
          </a:p>
          <a:p>
            <a:pPr algn="ctr"/>
            <a:endParaRPr lang="en-GB" altLang="en-US" dirty="0">
              <a:latin typeface="Twinkl" pitchFamily="50" charset="0"/>
              <a:sym typeface="Sassoon Infant Rg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157C8C-9756-4397-AEF6-62CDABD7515D}"/>
              </a:ext>
            </a:extLst>
          </p:cNvPr>
          <p:cNvSpPr/>
          <p:nvPr/>
        </p:nvSpPr>
        <p:spPr>
          <a:xfrm>
            <a:off x="3858503" y="1612747"/>
            <a:ext cx="142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1000ml = 1l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35380DF-C48C-4FA0-A8A6-E0AD169BFFC5}"/>
              </a:ext>
            </a:extLst>
          </p:cNvPr>
          <p:cNvGrpSpPr/>
          <p:nvPr/>
        </p:nvGrpSpPr>
        <p:grpSpPr>
          <a:xfrm>
            <a:off x="2160250" y="2780411"/>
            <a:ext cx="3232284" cy="1823384"/>
            <a:chOff x="2160250" y="2780411"/>
            <a:chExt cx="3232284" cy="182338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8178365-9FAD-44C8-8F20-7CC6E661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0250" y="2780411"/>
              <a:ext cx="3232284" cy="1823384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C4D7BC8-AAA9-4C1E-B269-7457D15A8442}"/>
                </a:ext>
              </a:extLst>
            </p:cNvPr>
            <p:cNvSpPr/>
            <p:nvPr/>
          </p:nvSpPr>
          <p:spPr>
            <a:xfrm>
              <a:off x="2169978" y="3065402"/>
              <a:ext cx="2710901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Which operations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do you think we use to convert between litres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and millilitres?</a:t>
              </a:r>
            </a:p>
          </p:txBody>
        </p:sp>
      </p:grpSp>
      <p:pic>
        <p:nvPicPr>
          <p:cNvPr id="63" name="Whole Class">
            <a:extLst>
              <a:ext uri="{FF2B5EF4-FFF2-40B4-BE49-F238E27FC236}">
                <a16:creationId xmlns:a16="http://schemas.microsoft.com/office/drawing/2014/main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40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07F30711-3639-4E39-9961-9867AC4A0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981200"/>
            <a:ext cx="7638950" cy="410296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9C51FA2-75D6-43B4-9B19-E4D02FA26968}"/>
              </a:ext>
            </a:extLst>
          </p:cNvPr>
          <p:cNvSpPr/>
          <p:nvPr/>
        </p:nvSpPr>
        <p:spPr>
          <a:xfrm>
            <a:off x="3754002" y="5105819"/>
            <a:ext cx="1094704" cy="8072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Litres to Millilitres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274626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4l = 4000ml</a:t>
            </a:r>
          </a:p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calculation did we do to convert from litres to millilitres?</a:t>
            </a:r>
          </a:p>
        </p:txBody>
      </p:sp>
      <p:pic>
        <p:nvPicPr>
          <p:cNvPr id="63" name="Whole Class">
            <a:extLst>
              <a:ext uri="{FF2B5EF4-FFF2-40B4-BE49-F238E27FC236}">
                <a16:creationId xmlns:a16="http://schemas.microsoft.com/office/drawing/2014/main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167C167-0C09-4F46-961C-F7115755A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368468"/>
              </p:ext>
            </p:extLst>
          </p:nvPr>
        </p:nvGraphicFramePr>
        <p:xfrm>
          <a:off x="2658010" y="3841983"/>
          <a:ext cx="3840480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386239916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4064304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48214492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15600977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7243011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69168378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hundredths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latin typeface="+mn-lt"/>
                        </a:rPr>
                        <a:t>thousandths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965889"/>
                  </a:ext>
                </a:extLst>
              </a:tr>
            </a:tbl>
          </a:graphicData>
        </a:graphic>
      </p:graphicFrame>
      <p:sp>
        <p:nvSpPr>
          <p:cNvPr id="23" name="Oval 22">
            <a:extLst>
              <a:ext uri="{FF2B5EF4-FFF2-40B4-BE49-F238E27FC236}">
                <a16:creationId xmlns:a16="http://schemas.microsoft.com/office/drawing/2014/main" id="{006A9E11-5087-4D80-99F6-10F7AB72D2BE}"/>
              </a:ext>
            </a:extLst>
          </p:cNvPr>
          <p:cNvSpPr/>
          <p:nvPr/>
        </p:nvSpPr>
        <p:spPr>
          <a:xfrm>
            <a:off x="4750503" y="5420219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01977B-2E31-417C-BA15-6BACB3B53D04}"/>
              </a:ext>
            </a:extLst>
          </p:cNvPr>
          <p:cNvGrpSpPr/>
          <p:nvPr/>
        </p:nvGrpSpPr>
        <p:grpSpPr>
          <a:xfrm>
            <a:off x="3862188" y="5211834"/>
            <a:ext cx="889918" cy="615553"/>
            <a:chOff x="3858840" y="5904026"/>
            <a:chExt cx="889918" cy="61555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F5A114-4D5A-4621-A017-7116149B2E8E}"/>
                </a:ext>
              </a:extLst>
            </p:cNvPr>
            <p:cNvSpPr/>
            <p:nvPr/>
          </p:nvSpPr>
          <p:spPr>
            <a:xfrm>
              <a:off x="3858840" y="5904026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56655D-B9D8-4849-9C6A-483168BABCC1}"/>
                </a:ext>
              </a:extLst>
            </p:cNvPr>
            <p:cNvSpPr/>
            <p:nvPr/>
          </p:nvSpPr>
          <p:spPr>
            <a:xfrm>
              <a:off x="4421745" y="5904026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C9A50AB-3DE5-4632-BE73-695231571AFC}"/>
              </a:ext>
            </a:extLst>
          </p:cNvPr>
          <p:cNvSpPr/>
          <p:nvPr/>
        </p:nvSpPr>
        <p:spPr>
          <a:xfrm>
            <a:off x="1866258" y="2829209"/>
            <a:ext cx="542658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multiply by 1000, we move each digit three places to the left. The zeros stay in the same position.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916F57-1E6F-4B9F-BF62-313DFC6DA139}"/>
              </a:ext>
            </a:extLst>
          </p:cNvPr>
          <p:cNvSpPr/>
          <p:nvPr/>
        </p:nvSpPr>
        <p:spPr>
          <a:xfrm>
            <a:off x="1866258" y="2829209"/>
            <a:ext cx="542658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convert from litres to millilitres, we multiply by 1000. This is because there are 1000ml in 1 litre.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418051-63F0-4F58-9FBC-FD88AD9B5C27}"/>
              </a:ext>
            </a:extLst>
          </p:cNvPr>
          <p:cNvGrpSpPr/>
          <p:nvPr/>
        </p:nvGrpSpPr>
        <p:grpSpPr>
          <a:xfrm>
            <a:off x="4435207" y="5211834"/>
            <a:ext cx="1928898" cy="615553"/>
            <a:chOff x="2797417" y="5194947"/>
            <a:chExt cx="1928898" cy="6155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3B8DF65-B76B-4F25-8EA8-8130E10FD61E}"/>
                </a:ext>
              </a:extLst>
            </p:cNvPr>
            <p:cNvSpPr/>
            <p:nvPr/>
          </p:nvSpPr>
          <p:spPr>
            <a:xfrm>
              <a:off x="3317328" y="5194947"/>
              <a:ext cx="29976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4</a:t>
              </a:r>
              <a:endParaRPr lang="en-GB" sz="4000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DE6EB9-1B4B-40CA-8FC3-5C6986FEF8CC}"/>
                </a:ext>
              </a:extLst>
            </p:cNvPr>
            <p:cNvSpPr/>
            <p:nvPr/>
          </p:nvSpPr>
          <p:spPr>
            <a:xfrm>
              <a:off x="3858840" y="5194947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257803-0905-4FE5-BFF2-B5CAFE3EE870}"/>
                </a:ext>
              </a:extLst>
            </p:cNvPr>
            <p:cNvSpPr/>
            <p:nvPr/>
          </p:nvSpPr>
          <p:spPr>
            <a:xfrm>
              <a:off x="4444186" y="5194947"/>
              <a:ext cx="282129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5</a:t>
              </a:r>
              <a:endParaRPr lang="en-GB" sz="4000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F52956-4E79-4512-8700-27A365B235D6}"/>
                </a:ext>
              </a:extLst>
            </p:cNvPr>
            <p:cNvSpPr/>
            <p:nvPr/>
          </p:nvSpPr>
          <p:spPr>
            <a:xfrm>
              <a:off x="2797417" y="5194947"/>
              <a:ext cx="28533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6</a:t>
              </a:r>
              <a:endParaRPr lang="en-GB" sz="4000" b="1" dirty="0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CC69834-4E40-496E-9DE8-2DDD12B5AA20}"/>
              </a:ext>
            </a:extLst>
          </p:cNvPr>
          <p:cNvSpPr/>
          <p:nvPr/>
        </p:nvSpPr>
        <p:spPr>
          <a:xfrm>
            <a:off x="1866258" y="2552210"/>
            <a:ext cx="5426580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If there are any empty places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before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 the decimal point, we must write in a zero to show the place value of the number. If we did not, it would look like this number said 32.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4E790C-ED7A-4368-BAAF-99A7BA9101C7}"/>
              </a:ext>
            </a:extLst>
          </p:cNvPr>
          <p:cNvSpPr/>
          <p:nvPr/>
        </p:nvSpPr>
        <p:spPr>
          <a:xfrm>
            <a:off x="755650" y="141312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happens to a decimal number when it is multiplied by 1000?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DA855A4-DB7F-4E7F-877C-EAEA45DA981E}"/>
              </a:ext>
            </a:extLst>
          </p:cNvPr>
          <p:cNvSpPr/>
          <p:nvPr/>
        </p:nvSpPr>
        <p:spPr>
          <a:xfrm>
            <a:off x="755650" y="141312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happens to this decimal number when it is multiplied by 1000?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674034-FFE2-4888-B003-DB429342EF1C}"/>
              </a:ext>
            </a:extLst>
          </p:cNvPr>
          <p:cNvGrpSpPr/>
          <p:nvPr/>
        </p:nvGrpSpPr>
        <p:grpSpPr>
          <a:xfrm>
            <a:off x="4447756" y="5211834"/>
            <a:ext cx="832209" cy="615553"/>
            <a:chOff x="3888495" y="5904026"/>
            <a:chExt cx="832209" cy="61555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27098D1-048B-48A8-BA25-8DC354F15BAF}"/>
                </a:ext>
              </a:extLst>
            </p:cNvPr>
            <p:cNvSpPr/>
            <p:nvPr/>
          </p:nvSpPr>
          <p:spPr>
            <a:xfrm>
              <a:off x="3888495" y="5904026"/>
              <a:ext cx="26770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3</a:t>
              </a:r>
              <a:endParaRPr lang="en-GB" sz="4000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AC46A1-3955-4AF4-8DC4-B769C8555082}"/>
                </a:ext>
              </a:extLst>
            </p:cNvPr>
            <p:cNvSpPr/>
            <p:nvPr/>
          </p:nvSpPr>
          <p:spPr>
            <a:xfrm>
              <a:off x="4449797" y="5904026"/>
              <a:ext cx="270907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2</a:t>
              </a:r>
              <a:endParaRPr lang="en-GB" sz="4000" b="1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BD6DBE-FED9-45B6-9844-E9E796BB3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r="20331" b="18593"/>
          <a:stretch/>
        </p:blipFill>
        <p:spPr>
          <a:xfrm>
            <a:off x="1255186" y="2780811"/>
            <a:ext cx="3323064" cy="330335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E0AF1A9B-9222-4A81-BD62-341F8BC2F128}"/>
              </a:ext>
            </a:extLst>
          </p:cNvPr>
          <p:cNvGrpSpPr/>
          <p:nvPr/>
        </p:nvGrpSpPr>
        <p:grpSpPr>
          <a:xfrm>
            <a:off x="3471811" y="2198986"/>
            <a:ext cx="2953577" cy="2114566"/>
            <a:chOff x="8093725" y="1193564"/>
            <a:chExt cx="2953577" cy="211456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9AC97B5-4FB7-4D11-B0A5-D0B3087A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93725" y="1193564"/>
              <a:ext cx="2953577" cy="211456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0A04654-B825-4E26-99A0-61ECAFC64E2C}"/>
                </a:ext>
              </a:extLst>
            </p:cNvPr>
            <p:cNvSpPr/>
            <p:nvPr/>
          </p:nvSpPr>
          <p:spPr>
            <a:xfrm>
              <a:off x="8093726" y="1991986"/>
              <a:ext cx="295357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4 × 1000 = 4000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2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18194 1.1111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18212 1.11111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1" grpId="0"/>
      <p:bldP spid="23" grpId="0" animBg="1"/>
      <p:bldP spid="30" grpId="0"/>
      <p:bldP spid="30" grpId="1"/>
      <p:bldP spid="31" grpId="0"/>
      <p:bldP spid="31" grpId="1"/>
      <p:bldP spid="39" grpId="0"/>
      <p:bldP spid="40" grpId="0"/>
      <p:bldP spid="4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E366648-B5B7-4D9F-A527-89DBB1BFD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" t="3758" r="1209" b="972"/>
          <a:stretch/>
        </p:blipFill>
        <p:spPr>
          <a:xfrm>
            <a:off x="755649" y="1980650"/>
            <a:ext cx="7632701" cy="4112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Litres to Millilitres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28124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Here are some of the measurements Class 5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used while they were making smoothies.</a:t>
            </a:r>
          </a:p>
        </p:txBody>
      </p:sp>
      <p:pic>
        <p:nvPicPr>
          <p:cNvPr id="63" name="Whole Class">
            <a:extLst>
              <a:ext uri="{FF2B5EF4-FFF2-40B4-BE49-F238E27FC236}">
                <a16:creationId xmlns:a16="http://schemas.microsoft.com/office/drawing/2014/main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C3E4A1-476A-4218-B16C-3B373DB51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197349"/>
              </p:ext>
            </p:extLst>
          </p:nvPr>
        </p:nvGraphicFramePr>
        <p:xfrm>
          <a:off x="1832364" y="3406477"/>
          <a:ext cx="548640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Litres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Millilitres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3.802l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6.24l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5.9l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3.75l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167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2.09l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0148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4.001l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3CE60D8F-D66F-4986-831A-938486933598}"/>
              </a:ext>
            </a:extLst>
          </p:cNvPr>
          <p:cNvGrpSpPr/>
          <p:nvPr/>
        </p:nvGrpSpPr>
        <p:grpSpPr>
          <a:xfrm>
            <a:off x="5442944" y="3770683"/>
            <a:ext cx="998992" cy="2189484"/>
            <a:chOff x="5442944" y="3947897"/>
            <a:chExt cx="998992" cy="21894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D5FA19-508B-47D0-A9FC-D21FDDA91BE3}"/>
                </a:ext>
              </a:extLst>
            </p:cNvPr>
            <p:cNvSpPr/>
            <p:nvPr/>
          </p:nvSpPr>
          <p:spPr>
            <a:xfrm>
              <a:off x="5450157" y="4311927"/>
              <a:ext cx="9845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6240ml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9EC73D-EE6A-4AF6-BB38-130C5B2E2EDE}"/>
                </a:ext>
              </a:extLst>
            </p:cNvPr>
            <p:cNvSpPr/>
            <p:nvPr/>
          </p:nvSpPr>
          <p:spPr>
            <a:xfrm>
              <a:off x="5442944" y="4675957"/>
              <a:ext cx="9989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5900ml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4ABAA4-B9A1-425F-B8C1-F3D5BA9D0E9D}"/>
                </a:ext>
              </a:extLst>
            </p:cNvPr>
            <p:cNvSpPr/>
            <p:nvPr/>
          </p:nvSpPr>
          <p:spPr>
            <a:xfrm>
              <a:off x="5453363" y="3947897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3802ml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565A5C-9C4F-4975-BE20-0DD34BF8FA60}"/>
                </a:ext>
              </a:extLst>
            </p:cNvPr>
            <p:cNvSpPr/>
            <p:nvPr/>
          </p:nvSpPr>
          <p:spPr>
            <a:xfrm>
              <a:off x="5462981" y="5039987"/>
              <a:ext cx="9589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3750ml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92019D-DA58-45B7-A245-D85EF39A99C3}"/>
                </a:ext>
              </a:extLst>
            </p:cNvPr>
            <p:cNvSpPr/>
            <p:nvPr/>
          </p:nvSpPr>
          <p:spPr>
            <a:xfrm>
              <a:off x="5443745" y="5404017"/>
              <a:ext cx="9973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2090ml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2B38A8-8134-48B4-B604-078CE5A0B1D3}"/>
                </a:ext>
              </a:extLst>
            </p:cNvPr>
            <p:cNvSpPr/>
            <p:nvPr/>
          </p:nvSpPr>
          <p:spPr>
            <a:xfrm>
              <a:off x="5454165" y="5768049"/>
              <a:ext cx="976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4001ml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6E9EDE1-B5BE-4522-BA38-A9B1784FC50C}"/>
              </a:ext>
            </a:extLst>
          </p:cNvPr>
          <p:cNvSpPr/>
          <p:nvPr/>
        </p:nvSpPr>
        <p:spPr>
          <a:xfrm>
            <a:off x="755650" y="128124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Practise converting these measurements from litres to millilitres.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If the numbers include any zeros, pay attention to their position.</a:t>
            </a:r>
          </a:p>
        </p:txBody>
      </p:sp>
    </p:spTree>
    <p:extLst>
      <p:ext uri="{BB962C8B-B14F-4D97-AF65-F5344CB8AC3E}">
        <p14:creationId xmlns:p14="http://schemas.microsoft.com/office/powerpoint/2010/main" val="11038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6D9C7-D79E-4F18-A998-85EDB1881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" t="994" r="818" b="2077"/>
          <a:stretch/>
        </p:blipFill>
        <p:spPr>
          <a:xfrm>
            <a:off x="755651" y="1974029"/>
            <a:ext cx="7626350" cy="4118795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9C51FA2-75D6-43B4-9B19-E4D02FA26968}"/>
              </a:ext>
            </a:extLst>
          </p:cNvPr>
          <p:cNvSpPr/>
          <p:nvPr/>
        </p:nvSpPr>
        <p:spPr>
          <a:xfrm>
            <a:off x="5642552" y="4846713"/>
            <a:ext cx="1094704" cy="8072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Millilitres to 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274626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9000ml = 9l</a:t>
            </a:r>
          </a:p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calculation did we do to convert from millilitres to litres?</a:t>
            </a:r>
          </a:p>
        </p:txBody>
      </p:sp>
      <p:pic>
        <p:nvPicPr>
          <p:cNvPr id="63" name="Whole Class">
            <a:extLst>
              <a:ext uri="{FF2B5EF4-FFF2-40B4-BE49-F238E27FC236}">
                <a16:creationId xmlns:a16="http://schemas.microsoft.com/office/drawing/2014/main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167C167-0C09-4F46-961C-F7115755A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54697"/>
              </p:ext>
            </p:extLst>
          </p:nvPr>
        </p:nvGraphicFramePr>
        <p:xfrm>
          <a:off x="2899274" y="3582995"/>
          <a:ext cx="3840480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386239916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4064304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48214492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15600977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7243011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69168378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hundredths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latin typeface="+mn-lt"/>
                        </a:rPr>
                        <a:t>thousandths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965889"/>
                  </a:ext>
                </a:extLst>
              </a:tr>
            </a:tbl>
          </a:graphicData>
        </a:graphic>
      </p:graphicFrame>
      <p:sp>
        <p:nvSpPr>
          <p:cNvPr id="23" name="Oval 22">
            <a:extLst>
              <a:ext uri="{FF2B5EF4-FFF2-40B4-BE49-F238E27FC236}">
                <a16:creationId xmlns:a16="http://schemas.microsoft.com/office/drawing/2014/main" id="{006A9E11-5087-4D80-99F6-10F7AB72D2BE}"/>
              </a:ext>
            </a:extLst>
          </p:cNvPr>
          <p:cNvSpPr/>
          <p:nvPr/>
        </p:nvSpPr>
        <p:spPr>
          <a:xfrm>
            <a:off x="5001647" y="5152964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9A50AB-3DE5-4632-BE73-695231571AFC}"/>
              </a:ext>
            </a:extLst>
          </p:cNvPr>
          <p:cNvSpPr/>
          <p:nvPr/>
        </p:nvSpPr>
        <p:spPr>
          <a:xfrm>
            <a:off x="2638954" y="2454389"/>
            <a:ext cx="4389945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convert from millilitres to litres, we divide by 1000. This is because there are 1000ml in 1 litre.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916F57-1E6F-4B9F-BF62-313DFC6DA139}"/>
              </a:ext>
            </a:extLst>
          </p:cNvPr>
          <p:cNvSpPr/>
          <p:nvPr/>
        </p:nvSpPr>
        <p:spPr>
          <a:xfrm>
            <a:off x="2638954" y="2315889"/>
            <a:ext cx="4389945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divide by 1000, we move each digit three places to the left. Zeros that are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after the decimal place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, but are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not at the end of the number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, stay in the same position.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C69834-4E40-496E-9DE8-2DDD12B5AA20}"/>
              </a:ext>
            </a:extLst>
          </p:cNvPr>
          <p:cNvSpPr/>
          <p:nvPr/>
        </p:nvSpPr>
        <p:spPr>
          <a:xfrm>
            <a:off x="2638954" y="2454389"/>
            <a:ext cx="4389945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Zeros that are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after the decimal place and at the end of the number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 have no value, so we do not need to write them.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4E790C-ED7A-4368-BAAF-99A7BA9101C7}"/>
              </a:ext>
            </a:extLst>
          </p:cNvPr>
          <p:cNvSpPr/>
          <p:nvPr/>
        </p:nvSpPr>
        <p:spPr>
          <a:xfrm>
            <a:off x="755650" y="141312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happens to a number when it is divided by 1000?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DA855A4-DB7F-4E7F-877C-EAEA45DA981E}"/>
              </a:ext>
            </a:extLst>
          </p:cNvPr>
          <p:cNvSpPr/>
          <p:nvPr/>
        </p:nvSpPr>
        <p:spPr>
          <a:xfrm>
            <a:off x="755650" y="141312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happens to this number when it is divided by 1000?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01977B-2E31-417C-BA15-6BACB3B53D04}"/>
              </a:ext>
            </a:extLst>
          </p:cNvPr>
          <p:cNvGrpSpPr/>
          <p:nvPr/>
        </p:nvGrpSpPr>
        <p:grpSpPr>
          <a:xfrm>
            <a:off x="4089109" y="4944579"/>
            <a:ext cx="889918" cy="615553"/>
            <a:chOff x="3858840" y="5904026"/>
            <a:chExt cx="889918" cy="61555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F5A114-4D5A-4621-A017-7116149B2E8E}"/>
                </a:ext>
              </a:extLst>
            </p:cNvPr>
            <p:cNvSpPr/>
            <p:nvPr/>
          </p:nvSpPr>
          <p:spPr>
            <a:xfrm>
              <a:off x="3858840" y="5904026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56655D-B9D8-4849-9C6A-483168BABCC1}"/>
                </a:ext>
              </a:extLst>
            </p:cNvPr>
            <p:cNvSpPr/>
            <p:nvPr/>
          </p:nvSpPr>
          <p:spPr>
            <a:xfrm>
              <a:off x="4421745" y="5904026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418051-63F0-4F58-9FBC-FD88AD9B5C27}"/>
              </a:ext>
            </a:extLst>
          </p:cNvPr>
          <p:cNvGrpSpPr/>
          <p:nvPr/>
        </p:nvGrpSpPr>
        <p:grpSpPr>
          <a:xfrm>
            <a:off x="3049969" y="4944579"/>
            <a:ext cx="1914471" cy="615553"/>
            <a:chOff x="2806233" y="5194947"/>
            <a:chExt cx="1914471" cy="6155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3B8DF65-B76B-4F25-8EA8-8130E10FD61E}"/>
                </a:ext>
              </a:extLst>
            </p:cNvPr>
            <p:cNvSpPr/>
            <p:nvPr/>
          </p:nvSpPr>
          <p:spPr>
            <a:xfrm>
              <a:off x="3321335" y="5194947"/>
              <a:ext cx="29174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DE6EB9-1B4B-40CA-8FC3-5C6986FEF8CC}"/>
                </a:ext>
              </a:extLst>
            </p:cNvPr>
            <p:cNvSpPr/>
            <p:nvPr/>
          </p:nvSpPr>
          <p:spPr>
            <a:xfrm>
              <a:off x="3879678" y="5194947"/>
              <a:ext cx="28533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6</a:t>
              </a:r>
              <a:endParaRPr lang="en-GB" sz="4000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257803-0905-4FE5-BFF2-B5CAFE3EE870}"/>
                </a:ext>
              </a:extLst>
            </p:cNvPr>
            <p:cNvSpPr/>
            <p:nvPr/>
          </p:nvSpPr>
          <p:spPr>
            <a:xfrm>
              <a:off x="4449796" y="5194947"/>
              <a:ext cx="2709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2</a:t>
              </a:r>
              <a:endParaRPr lang="en-GB" sz="4000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F52956-4E79-4512-8700-27A365B235D6}"/>
                </a:ext>
              </a:extLst>
            </p:cNvPr>
            <p:cNvSpPr/>
            <p:nvPr/>
          </p:nvSpPr>
          <p:spPr>
            <a:xfrm>
              <a:off x="2806233" y="5194947"/>
              <a:ext cx="26770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3</a:t>
              </a:r>
              <a:endParaRPr lang="en-GB" sz="4000" b="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674034-FFE2-4888-B003-DB429342EF1C}"/>
              </a:ext>
            </a:extLst>
          </p:cNvPr>
          <p:cNvGrpSpPr/>
          <p:nvPr/>
        </p:nvGrpSpPr>
        <p:grpSpPr>
          <a:xfrm>
            <a:off x="3027815" y="4944579"/>
            <a:ext cx="829004" cy="615553"/>
            <a:chOff x="3893304" y="5904026"/>
            <a:chExt cx="829004" cy="61555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27098D1-048B-48A8-BA25-8DC354F15BAF}"/>
                </a:ext>
              </a:extLst>
            </p:cNvPr>
            <p:cNvSpPr/>
            <p:nvPr/>
          </p:nvSpPr>
          <p:spPr>
            <a:xfrm>
              <a:off x="3893304" y="5904026"/>
              <a:ext cx="25808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7</a:t>
              </a:r>
              <a:endParaRPr lang="en-GB" sz="4000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AC46A1-3955-4AF4-8DC4-B769C8555082}"/>
                </a:ext>
              </a:extLst>
            </p:cNvPr>
            <p:cNvSpPr/>
            <p:nvPr/>
          </p:nvSpPr>
          <p:spPr>
            <a:xfrm>
              <a:off x="4448194" y="5904026"/>
              <a:ext cx="27411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5</a:t>
              </a:r>
              <a:endParaRPr lang="en-GB" sz="4000" b="1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52D73C-0BEF-49B5-8EA2-D1F6D662FAB6}"/>
              </a:ext>
            </a:extLst>
          </p:cNvPr>
          <p:cNvGrpSpPr/>
          <p:nvPr/>
        </p:nvGrpSpPr>
        <p:grpSpPr>
          <a:xfrm>
            <a:off x="3751305" y="2689181"/>
            <a:ext cx="2165242" cy="2459708"/>
            <a:chOff x="5934183" y="2227543"/>
            <a:chExt cx="2165242" cy="245970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70915D1-7ED5-4329-B9E4-444AE5E0F057}"/>
                </a:ext>
              </a:extLst>
            </p:cNvPr>
            <p:cNvSpPr/>
            <p:nvPr/>
          </p:nvSpPr>
          <p:spPr>
            <a:xfrm>
              <a:off x="5934183" y="2526984"/>
              <a:ext cx="2160267" cy="21602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779EAC5-5B77-40EB-AC79-D692B08E88BD}"/>
                </a:ext>
              </a:extLst>
            </p:cNvPr>
            <p:cNvSpPr/>
            <p:nvPr/>
          </p:nvSpPr>
          <p:spPr>
            <a:xfrm>
              <a:off x="6724550" y="2227543"/>
              <a:ext cx="601133" cy="6011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7323BB-52EC-4427-A653-A2C6018A2E12}"/>
                </a:ext>
              </a:extLst>
            </p:cNvPr>
            <p:cNvSpPr/>
            <p:nvPr/>
          </p:nvSpPr>
          <p:spPr>
            <a:xfrm>
              <a:off x="5939158" y="3395915"/>
              <a:ext cx="216026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9000 ÷ 1000 = 9</a:t>
              </a:r>
            </a:p>
          </p:txBody>
        </p:sp>
        <p:sp>
          <p:nvSpPr>
            <p:cNvPr id="50" name="Star: 5 Points 49">
              <a:extLst>
                <a:ext uri="{FF2B5EF4-FFF2-40B4-BE49-F238E27FC236}">
                  <a16:creationId xmlns:a16="http://schemas.microsoft.com/office/drawing/2014/main" id="{B5BBFCEE-3718-411F-898E-052C8F2966F2}"/>
                </a:ext>
              </a:extLst>
            </p:cNvPr>
            <p:cNvSpPr/>
            <p:nvPr/>
          </p:nvSpPr>
          <p:spPr>
            <a:xfrm>
              <a:off x="6817337" y="2302912"/>
              <a:ext cx="415559" cy="41555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74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0.17951 -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18125 -7.40741E-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18108 -7.40741E-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1" grpId="0"/>
      <p:bldP spid="23" grpId="0" animBg="1"/>
      <p:bldP spid="30" grpId="0"/>
      <p:bldP spid="30" grpId="1"/>
      <p:bldP spid="31" grpId="0"/>
      <p:bldP spid="31" grpId="1"/>
      <p:bldP spid="39" grpId="0"/>
      <p:bldP spid="40" grpId="0"/>
      <p:bldP spid="4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F16859-7956-4DDE-920A-74A4B9E62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980651"/>
            <a:ext cx="7632854" cy="41121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Millilitres to 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344E3-E7C6-41B6-A4F0-24F40AE1FA30}"/>
              </a:ext>
            </a:extLst>
          </p:cNvPr>
          <p:cNvSpPr/>
          <p:nvPr/>
        </p:nvSpPr>
        <p:spPr>
          <a:xfrm>
            <a:off x="755650" y="128124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Class 5 also followed some recipes with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measurements given in millilitres.</a:t>
            </a:r>
          </a:p>
        </p:txBody>
      </p:sp>
      <p:pic>
        <p:nvPicPr>
          <p:cNvPr id="63" name="Whole Class">
            <a:extLst>
              <a:ext uri="{FF2B5EF4-FFF2-40B4-BE49-F238E27FC236}">
                <a16:creationId xmlns:a16="http://schemas.microsoft.com/office/drawing/2014/main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C3E4A1-476A-4218-B16C-3B373DB51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68709"/>
              </p:ext>
            </p:extLst>
          </p:nvPr>
        </p:nvGraphicFramePr>
        <p:xfrm>
          <a:off x="1832364" y="3406477"/>
          <a:ext cx="548640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Millilitres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Litres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5692ml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3460ml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6150ml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2800ml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167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3060ml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0148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4006ml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3CE60D8F-D66F-4986-831A-938486933598}"/>
              </a:ext>
            </a:extLst>
          </p:cNvPr>
          <p:cNvGrpSpPr/>
          <p:nvPr/>
        </p:nvGrpSpPr>
        <p:grpSpPr>
          <a:xfrm>
            <a:off x="5502255" y="3770683"/>
            <a:ext cx="880369" cy="2189484"/>
            <a:chOff x="5502255" y="3947897"/>
            <a:chExt cx="880369" cy="21894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D5FA19-508B-47D0-A9FC-D21FDDA91BE3}"/>
                </a:ext>
              </a:extLst>
            </p:cNvPr>
            <p:cNvSpPr/>
            <p:nvPr/>
          </p:nvSpPr>
          <p:spPr>
            <a:xfrm>
              <a:off x="5589619" y="4311927"/>
              <a:ext cx="7056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3.46l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9EC73D-EE6A-4AF6-BB38-130C5B2E2EDE}"/>
                </a:ext>
              </a:extLst>
            </p:cNvPr>
            <p:cNvSpPr/>
            <p:nvPr/>
          </p:nvSpPr>
          <p:spPr>
            <a:xfrm>
              <a:off x="5608053" y="4675957"/>
              <a:ext cx="6687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6.15l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4ABAA4-B9A1-425F-B8C1-F3D5BA9D0E9D}"/>
                </a:ext>
              </a:extLst>
            </p:cNvPr>
            <p:cNvSpPr/>
            <p:nvPr/>
          </p:nvSpPr>
          <p:spPr>
            <a:xfrm>
              <a:off x="5530307" y="3947897"/>
              <a:ext cx="8242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5.692l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565A5C-9C4F-4975-BE20-0DD34BF8FA60}"/>
                </a:ext>
              </a:extLst>
            </p:cNvPr>
            <p:cNvSpPr/>
            <p:nvPr/>
          </p:nvSpPr>
          <p:spPr>
            <a:xfrm>
              <a:off x="5652135" y="5039987"/>
              <a:ext cx="580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2.8l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92019D-DA58-45B7-A245-D85EF39A99C3}"/>
                </a:ext>
              </a:extLst>
            </p:cNvPr>
            <p:cNvSpPr/>
            <p:nvPr/>
          </p:nvSpPr>
          <p:spPr>
            <a:xfrm>
              <a:off x="5583206" y="5404017"/>
              <a:ext cx="7184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3.06l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2B38A8-8134-48B4-B604-078CE5A0B1D3}"/>
                </a:ext>
              </a:extLst>
            </p:cNvPr>
            <p:cNvSpPr/>
            <p:nvPr/>
          </p:nvSpPr>
          <p:spPr>
            <a:xfrm>
              <a:off x="5502255" y="5768049"/>
              <a:ext cx="880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4.006l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6E9EDE1-B5BE-4522-BA38-A9B1784FC50C}"/>
              </a:ext>
            </a:extLst>
          </p:cNvPr>
          <p:cNvSpPr/>
          <p:nvPr/>
        </p:nvSpPr>
        <p:spPr>
          <a:xfrm>
            <a:off x="755650" y="128124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Practise converting these measurements from millilitres to litres.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If the numbers include any zeros, pay attention to their position.</a:t>
            </a:r>
          </a:p>
        </p:txBody>
      </p:sp>
    </p:spTree>
    <p:extLst>
      <p:ext uri="{BB962C8B-B14F-4D97-AF65-F5344CB8AC3E}">
        <p14:creationId xmlns:p14="http://schemas.microsoft.com/office/powerpoint/2010/main" val="38380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984</TotalTime>
  <Words>771</Words>
  <Application>Microsoft Office PowerPoint</Application>
  <PresentationFormat>On-screen Show (4:3)</PresentationFormat>
  <Paragraphs>195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Twinkl</vt:lpstr>
      <vt:lpstr>Arial</vt:lpstr>
      <vt:lpstr>Times New Roman</vt:lpstr>
      <vt:lpstr>Tuffy</vt:lpstr>
      <vt:lpstr>Sassoon Infant Rg</vt:lpstr>
      <vt:lpstr>Kalam</vt:lpstr>
      <vt:lpstr>Tuffy_TTF</vt:lpstr>
      <vt:lpstr>Twinkl SemiBold</vt:lpstr>
      <vt:lpstr>Sassoon Infant Md</vt:lpstr>
      <vt:lpstr>1_Office Theme</vt:lpstr>
      <vt:lpstr>Maths</vt:lpstr>
      <vt:lpstr>Converting Millilitres and Litres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Maurice Stubbs</cp:lastModifiedBy>
  <cp:revision>116</cp:revision>
  <dcterms:created xsi:type="dcterms:W3CDTF">2017-03-16T17:37:56Z</dcterms:created>
  <dcterms:modified xsi:type="dcterms:W3CDTF">2019-09-28T14:55:29Z</dcterms:modified>
</cp:coreProperties>
</file>