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73" r:id="rId6"/>
    <p:sldId id="272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5" r:id="rId18"/>
    <p:sldId id="286" r:id="rId19"/>
    <p:sldId id="288" r:id="rId20"/>
    <p:sldId id="289" r:id="rId21"/>
    <p:sldId id="291" r:id="rId22"/>
    <p:sldId id="290" r:id="rId23"/>
    <p:sldId id="271" r:id="rId24"/>
    <p:sldId id="264" r:id="rId2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Kalam" panose="02000000000000000000" pitchFamily="2" charset="0"/>
      <p:regular r:id="rId30"/>
    </p:embeddedFont>
    <p:embeddedFont>
      <p:font typeface="Sassoon Infant Md" panose="02000603050000020003" pitchFamily="50" charset="0"/>
      <p:regular r:id="rId31"/>
    </p:embeddedFont>
    <p:embeddedFont>
      <p:font typeface="Sassoon Infant Rg" panose="02000503030000020003" pitchFamily="50" charset="0"/>
      <p:regular r:id="rId32"/>
      <p:bold r:id="rId33"/>
    </p:embeddedFont>
    <p:embeddedFont>
      <p:font typeface="Tuffy" panose="020B0603060100000000" pitchFamily="34" charset="0"/>
      <p:regular r:id="rId34"/>
      <p:bold r:id="rId35"/>
      <p:italic r:id="rId36"/>
      <p:boldItalic r:id="rId37"/>
    </p:embeddedFont>
    <p:embeddedFont>
      <p:font typeface="Tuffy_TTF" panose="020B0603060100000000" pitchFamily="34" charset="0"/>
      <p:regular r:id="rId38"/>
      <p:bold r:id="rId39"/>
      <p:italic r:id="rId40"/>
      <p:boldItalic r:id="rId41"/>
    </p:embeddedFont>
    <p:embeddedFont>
      <p:font typeface="Twinkl" pitchFamily="2" charset="0"/>
      <p:regular r:id="rId42"/>
      <p:bold r:id="rId43"/>
    </p:embeddedFont>
    <p:embeddedFont>
      <p:font typeface="Twinkl SemiBold" pitchFamily="2" charset="0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0" userDrawn="1">
          <p15:clr>
            <a:srgbClr val="A4A3A4"/>
          </p15:clr>
        </p15:guide>
        <p15:guide id="6" pos="5448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4008" userDrawn="1">
          <p15:clr>
            <a:srgbClr val="A4A3A4"/>
          </p15:clr>
        </p15:guide>
        <p15:guide id="10" orient="horz" pos="3840" userDrawn="1">
          <p15:clr>
            <a:srgbClr val="A4A3A4"/>
          </p15:clr>
        </p15:guide>
        <p15:guide id="11" orient="horz" pos="12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54B6"/>
    <a:srgbClr val="DB4046"/>
    <a:srgbClr val="468C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876" y="114"/>
      </p:cViewPr>
      <p:guideLst>
        <p:guide orient="horz" pos="2184"/>
        <p:guide pos="2880"/>
        <p:guide pos="317"/>
        <p:guide pos="476"/>
        <p:guide pos="5280"/>
        <p:guide pos="5448"/>
        <p:guide orient="horz" pos="323"/>
        <p:guide orient="horz" pos="482"/>
        <p:guide orient="horz" pos="4008"/>
        <p:guide orient="horz" pos="3840"/>
        <p:guide orient="horz" pos="12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E09CE9-7AD8-4BFE-9778-7A1428B15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BB48FF-82A8-4437-B185-AF57F00471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80777B-223D-4847-B5B8-EC0BEF6742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ED468D-793E-40A5-B6B6-FCD497E05E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C32B84-427F-4626-BE08-21246DCB3E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dirty="0">
                <a:solidFill>
                  <a:srgbClr val="FFFFFF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14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r">
              <a:lnSpc>
                <a:spcPct val="107000"/>
              </a:lnSpc>
              <a:buNone/>
            </a:pPr>
            <a:r>
              <a:rPr lang="en-GB" altLang="en-US" sz="800" b="1" dirty="0">
                <a:solidFill>
                  <a:srgbClr val="FFFFFF"/>
                </a:solidFill>
                <a:latin typeface="Tuffy_TTF" panose="020B0603060100000000" pitchFamily="34" charset="0"/>
              </a:rPr>
              <a:t>Maths</a:t>
            </a:r>
            <a:r>
              <a:rPr lang="en-GB" altLang="en-US" sz="800" dirty="0">
                <a:solidFill>
                  <a:srgbClr val="FFFFFF"/>
                </a:solidFill>
                <a:latin typeface="Tuffy_TTF" panose="020B0603060100000000" pitchFamily="34" charset="0"/>
              </a:rPr>
              <a:t> </a:t>
            </a:r>
            <a:r>
              <a:rPr lang="en-GB" altLang="en-US" sz="800" dirty="0">
                <a:solidFill>
                  <a:srgbClr val="FFFFFF"/>
                </a:solidFill>
                <a:latin typeface="Tuffy_TTF" panose="020B0603060100000000" pitchFamily="34" charset="0"/>
                <a:ea typeface="Tuffy" panose="020B0603060100000000" pitchFamily="34" charset="0"/>
              </a:rPr>
              <a:t>| </a:t>
            </a:r>
            <a:r>
              <a:rPr lang="en-GB" sz="800" dirty="0">
                <a:solidFill>
                  <a:srgbClr val="FFFFFF"/>
                </a:solidFill>
                <a:latin typeface="Tuffy_TTF" panose="020B0603060100000000" pitchFamily="34" charset="0"/>
                <a:ea typeface="Tuffy" panose="020B0603060100000000" pitchFamily="34" charset="0"/>
                <a:cs typeface="Times New Roman" panose="02020603050405020304" pitchFamily="18" charset="0"/>
              </a:rPr>
              <a:t>Year 5 | Measurement | Converting Metric Measurements | Lesson 1 of 4: Wildlife Explorer</a:t>
            </a:r>
          </a:p>
        </p:txBody>
      </p:sp>
      <p:sp>
        <p:nvSpPr>
          <p:cNvPr id="17415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5400" dirty="0">
                <a:latin typeface="Tuffy_TTF" panose="020B0603060100000000" pitchFamily="34" charset="0"/>
              </a:rPr>
              <a:t>Maths</a:t>
            </a:r>
          </a:p>
        </p:txBody>
      </p:sp>
      <p:sp>
        <p:nvSpPr>
          <p:cNvPr id="1741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dirty="0">
                <a:latin typeface="Tuffy_TTF" panose="020B0603060100000000" pitchFamily="34" charset="0"/>
              </a:rPr>
              <a:t>Measurement</a:t>
            </a:r>
          </a:p>
        </p:txBody>
      </p:sp>
      <p:pic>
        <p:nvPicPr>
          <p:cNvPr id="174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488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277F544-26F1-465A-9F61-A9E86EA36E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57" t="8772" r="8787" b="21770"/>
          <a:stretch/>
        </p:blipFill>
        <p:spPr>
          <a:xfrm>
            <a:off x="755650" y="1981200"/>
            <a:ext cx="7627854" cy="41116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43573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Use what you have learned to fill in the gaps in the </a:t>
            </a:r>
            <a:r>
              <a:rPr lang="en-GB" altLang="en-US" b="1" dirty="0">
                <a:solidFill>
                  <a:srgbClr val="0070C0"/>
                </a:solidFill>
                <a:latin typeface="Twinkl" pitchFamily="50" charset="0"/>
                <a:sym typeface="Sassoon Infant Rg" pitchFamily="2" charset="0"/>
              </a:rPr>
              <a:t>Spider Size Table</a:t>
            </a: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572255" y="697112"/>
            <a:ext cx="3999493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Spider Size Table</a:t>
            </a:r>
            <a:endParaRPr lang="en-GB" sz="4000" b="1" dirty="0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CFCBE13-33FB-4F51-951B-6E3366E599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676532"/>
              </p:ext>
            </p:extLst>
          </p:nvPr>
        </p:nvGraphicFramePr>
        <p:xfrm>
          <a:off x="1095667" y="2229108"/>
          <a:ext cx="694944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val="37858458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67469049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440627358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420599231"/>
                    </a:ext>
                  </a:extLst>
                </a:gridCol>
              </a:tblGrid>
              <a:tr h="290956">
                <a:tc gridSpan="4"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Average Body Lengths of Spiders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Spider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Centimetres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Millimetres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cm and mm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70482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king baboon spider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8.7cm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87mm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8cm 7mm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0055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Sydney funnel-web spider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3cm 5mm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63531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trapdoor spider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2.8cm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98306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harvestman spider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9mm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73342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cellar spider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2.5cm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86752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wolf spider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3cm 4mm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595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orb-weaver spider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38mm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90389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Goliath </a:t>
                      </a:r>
                      <a:r>
                        <a:rPr lang="en-GB" sz="1600" dirty="0" err="1">
                          <a:latin typeface="+mn-lt"/>
                          <a:cs typeface="Kalam" panose="02000000000000000000" pitchFamily="2" charset="0"/>
                        </a:rPr>
                        <a:t>birdeater</a:t>
                      </a:r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11.9cm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052295"/>
                  </a:ext>
                </a:extLst>
              </a:tr>
            </a:tbl>
          </a:graphicData>
        </a:graphic>
      </p:graphicFrame>
      <p:pic>
        <p:nvPicPr>
          <p:cNvPr id="25" name="Talking Partners">
            <a:extLst>
              <a:ext uri="{FF2B5EF4-FFF2-40B4-BE49-F238E27FC236}">
                <a16:creationId xmlns:a16="http://schemas.microsoft.com/office/drawing/2014/main" id="{200F7A5D-04FD-404B-A4FF-62651F73C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04B6C5-E2CC-4400-AEAA-9CB93C8BB6DD}"/>
              </a:ext>
            </a:extLst>
          </p:cNvPr>
          <p:cNvSpPr/>
          <p:nvPr/>
        </p:nvSpPr>
        <p:spPr>
          <a:xfrm>
            <a:off x="3983373" y="3325815"/>
            <a:ext cx="79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3.5cm</a:t>
            </a:r>
            <a:endParaRPr lang="en-US" dirty="0">
              <a:solidFill>
                <a:srgbClr val="0070C0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19ED81-89AE-414E-A4FE-6C85690B6B2B}"/>
              </a:ext>
            </a:extLst>
          </p:cNvPr>
          <p:cNvSpPr/>
          <p:nvPr/>
        </p:nvSpPr>
        <p:spPr>
          <a:xfrm>
            <a:off x="5454608" y="3325815"/>
            <a:ext cx="821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35mm</a:t>
            </a:r>
            <a:endParaRPr lang="en-US" dirty="0">
              <a:solidFill>
                <a:srgbClr val="0070C0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CE0440-E6AA-4AB2-A0C1-50A5A532C0AB}"/>
              </a:ext>
            </a:extLst>
          </p:cNvPr>
          <p:cNvSpPr/>
          <p:nvPr/>
        </p:nvSpPr>
        <p:spPr>
          <a:xfrm>
            <a:off x="5440983" y="3688576"/>
            <a:ext cx="848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28mm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CCB81A1-98A2-43D7-86ED-30EAB8D56764}"/>
              </a:ext>
            </a:extLst>
          </p:cNvPr>
          <p:cNvSpPr/>
          <p:nvPr/>
        </p:nvSpPr>
        <p:spPr>
          <a:xfrm>
            <a:off x="6697788" y="3697629"/>
            <a:ext cx="1215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2cm 8mm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82F9A2-1956-4088-ABC2-58D4313ED6E0}"/>
              </a:ext>
            </a:extLst>
          </p:cNvPr>
          <p:cNvSpPr/>
          <p:nvPr/>
        </p:nvSpPr>
        <p:spPr>
          <a:xfrm>
            <a:off x="6725039" y="4058605"/>
            <a:ext cx="1160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0cm 9mm</a:t>
            </a:r>
            <a:endParaRPr lang="en-US" dirty="0">
              <a:solidFill>
                <a:srgbClr val="0070C0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D0D9E8-28D3-473E-B963-5937273A48A7}"/>
              </a:ext>
            </a:extLst>
          </p:cNvPr>
          <p:cNvSpPr/>
          <p:nvPr/>
        </p:nvSpPr>
        <p:spPr>
          <a:xfrm>
            <a:off x="6704200" y="4417961"/>
            <a:ext cx="1202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2cm 5mm</a:t>
            </a:r>
            <a:endParaRPr lang="en-US" dirty="0">
              <a:solidFill>
                <a:srgbClr val="0070C0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668217A-1FA4-4250-BEB8-107C8233E2FB}"/>
              </a:ext>
            </a:extLst>
          </p:cNvPr>
          <p:cNvSpPr/>
          <p:nvPr/>
        </p:nvSpPr>
        <p:spPr>
          <a:xfrm>
            <a:off x="6705001" y="5156861"/>
            <a:ext cx="1200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3cm 8mm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A312947-D494-48A7-86D9-C1D77D736636}"/>
              </a:ext>
            </a:extLst>
          </p:cNvPr>
          <p:cNvSpPr/>
          <p:nvPr/>
        </p:nvSpPr>
        <p:spPr>
          <a:xfrm>
            <a:off x="6706604" y="5517376"/>
            <a:ext cx="1197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11cm 9mm</a:t>
            </a:r>
            <a:endParaRPr lang="en-US" dirty="0">
              <a:solidFill>
                <a:srgbClr val="0070C0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BFA3EDD-AC26-4E8B-93DF-294F35E3500F}"/>
              </a:ext>
            </a:extLst>
          </p:cNvPr>
          <p:cNvSpPr/>
          <p:nvPr/>
        </p:nvSpPr>
        <p:spPr>
          <a:xfrm>
            <a:off x="5447395" y="4427937"/>
            <a:ext cx="835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25mm</a:t>
            </a:r>
            <a:endParaRPr lang="en-US" dirty="0">
              <a:solidFill>
                <a:srgbClr val="0070C0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D03CD63-8390-4F4D-877B-03EE98074BE5}"/>
              </a:ext>
            </a:extLst>
          </p:cNvPr>
          <p:cNvSpPr/>
          <p:nvPr/>
        </p:nvSpPr>
        <p:spPr>
          <a:xfrm>
            <a:off x="5453807" y="4790698"/>
            <a:ext cx="822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34mm</a:t>
            </a:r>
            <a:endParaRPr lang="en-US" dirty="0">
              <a:solidFill>
                <a:srgbClr val="0070C0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1CB483D-B174-424F-A1CF-1A369EFDBAA2}"/>
              </a:ext>
            </a:extLst>
          </p:cNvPr>
          <p:cNvSpPr/>
          <p:nvPr/>
        </p:nvSpPr>
        <p:spPr>
          <a:xfrm>
            <a:off x="5449799" y="5525706"/>
            <a:ext cx="830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119mm</a:t>
            </a:r>
            <a:endParaRPr lang="en-US" dirty="0">
              <a:solidFill>
                <a:srgbClr val="0070C0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CFF9D86-5440-4F7D-9E62-67146564191F}"/>
              </a:ext>
            </a:extLst>
          </p:cNvPr>
          <p:cNvSpPr/>
          <p:nvPr/>
        </p:nvSpPr>
        <p:spPr>
          <a:xfrm>
            <a:off x="4001006" y="4067884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0.9cm</a:t>
            </a:r>
            <a:endParaRPr lang="en-US" dirty="0">
              <a:solidFill>
                <a:srgbClr val="0070C0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E07998E-822C-4E81-8C5D-CCFAFC01EBD7}"/>
              </a:ext>
            </a:extLst>
          </p:cNvPr>
          <p:cNvSpPr/>
          <p:nvPr/>
        </p:nvSpPr>
        <p:spPr>
          <a:xfrm>
            <a:off x="3952114" y="4788216"/>
            <a:ext cx="859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 3.4cm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6E90934-B631-4EEF-A618-F426FE3D4379}"/>
              </a:ext>
            </a:extLst>
          </p:cNvPr>
          <p:cNvSpPr/>
          <p:nvPr/>
        </p:nvSpPr>
        <p:spPr>
          <a:xfrm>
            <a:off x="3983373" y="5153708"/>
            <a:ext cx="79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3.8cm</a:t>
            </a:r>
            <a:endParaRPr lang="en-US" dirty="0">
              <a:solidFill>
                <a:srgbClr val="0070C0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21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1A24EF-A061-4528-B0C9-837713A9D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6" t="5208" r="2894" b="4629"/>
          <a:stretch/>
        </p:blipFill>
        <p:spPr>
          <a:xfrm>
            <a:off x="755650" y="1981200"/>
            <a:ext cx="7626350" cy="4111625"/>
          </a:xfrm>
          <a:prstGeom prst="rect">
            <a:avLst/>
          </a:prstGeom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B123F818-6A99-49F5-AB63-6FEF8D9FA1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305362"/>
              </p:ext>
            </p:extLst>
          </p:nvPr>
        </p:nvGraphicFramePr>
        <p:xfrm>
          <a:off x="1099357" y="5075167"/>
          <a:ext cx="6945749" cy="731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03567">
                  <a:extLst>
                    <a:ext uri="{9D8B030D-6E8A-4147-A177-3AD203B41FA5}">
                      <a16:colId xmlns:a16="http://schemas.microsoft.com/office/drawing/2014/main" val="3440627358"/>
                    </a:ext>
                  </a:extLst>
                </a:gridCol>
                <a:gridCol w="938615">
                  <a:extLst>
                    <a:ext uri="{9D8B030D-6E8A-4147-A177-3AD203B41FA5}">
                      <a16:colId xmlns:a16="http://schemas.microsoft.com/office/drawing/2014/main" val="2420599231"/>
                    </a:ext>
                  </a:extLst>
                </a:gridCol>
                <a:gridCol w="3003567">
                  <a:extLst>
                    <a:ext uri="{9D8B030D-6E8A-4147-A177-3AD203B41FA5}">
                      <a16:colId xmlns:a16="http://schemas.microsoft.com/office/drawing/2014/main" val="3955073251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i="0" kern="5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Kalam" panose="02000000000000000000" pitchFamily="2" charset="0"/>
                        </a:rPr>
                        <a:t>Sydney funnel-web spider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b="1" i="0" kern="5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Kalam" panose="02000000000000000000" pitchFamily="2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i="0" kern="5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Kalam" panose="02000000000000000000" pitchFamily="2" charset="0"/>
                        </a:rPr>
                        <a:t>orb-weaver spider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CE61D972-FFAF-4068-9113-330B0C36DA76}"/>
              </a:ext>
            </a:extLst>
          </p:cNvPr>
          <p:cNvSpPr/>
          <p:nvPr/>
        </p:nvSpPr>
        <p:spPr>
          <a:xfrm>
            <a:off x="4422593" y="5133151"/>
            <a:ext cx="302807" cy="6155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solidFill>
                  <a:schemeClr val="bg1"/>
                </a:solidFill>
              </a:rPr>
              <a:t>&lt;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43573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Compare the average body lengths of the spiders using &lt; or &gt;:</a:t>
            </a:r>
          </a:p>
        </p:txBody>
      </p:sp>
      <p:sp>
        <p:nvSpPr>
          <p:cNvPr id="8" name="Rectangle 7"/>
          <p:cNvSpPr/>
          <p:nvPr/>
        </p:nvSpPr>
        <p:spPr>
          <a:xfrm>
            <a:off x="2572255" y="697112"/>
            <a:ext cx="3999493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Spider Size Table</a:t>
            </a:r>
            <a:endParaRPr lang="en-GB" sz="4000" b="1" dirty="0"/>
          </a:p>
        </p:txBody>
      </p:sp>
      <p:pic>
        <p:nvPicPr>
          <p:cNvPr id="25" name="Talking Partners">
            <a:extLst>
              <a:ext uri="{FF2B5EF4-FFF2-40B4-BE49-F238E27FC236}">
                <a16:creationId xmlns:a16="http://schemas.microsoft.com/office/drawing/2014/main" id="{200F7A5D-04FD-404B-A4FF-62651F73C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Question">
            <a:extLst>
              <a:ext uri="{FF2B5EF4-FFF2-40B4-BE49-F238E27FC236}">
                <a16:creationId xmlns:a16="http://schemas.microsoft.com/office/drawing/2014/main" id="{9905D4C4-46D2-4251-AF65-3365870B56FE}"/>
              </a:ext>
            </a:extLst>
          </p:cNvPr>
          <p:cNvSpPr/>
          <p:nvPr/>
        </p:nvSpPr>
        <p:spPr>
          <a:xfrm>
            <a:off x="1080954" y="1982391"/>
            <a:ext cx="1741488" cy="430213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latin typeface="Twinkl" pitchFamily="2" charset="0"/>
              </a:rPr>
              <a:t>Table</a:t>
            </a: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C6A0F275-374C-44D1-AB3D-74BB5CADDB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594254"/>
              </p:ext>
            </p:extLst>
          </p:nvPr>
        </p:nvGraphicFramePr>
        <p:xfrm>
          <a:off x="1099357" y="5075167"/>
          <a:ext cx="6945749" cy="731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03567">
                  <a:extLst>
                    <a:ext uri="{9D8B030D-6E8A-4147-A177-3AD203B41FA5}">
                      <a16:colId xmlns:a16="http://schemas.microsoft.com/office/drawing/2014/main" val="3440627358"/>
                    </a:ext>
                  </a:extLst>
                </a:gridCol>
                <a:gridCol w="938615">
                  <a:extLst>
                    <a:ext uri="{9D8B030D-6E8A-4147-A177-3AD203B41FA5}">
                      <a16:colId xmlns:a16="http://schemas.microsoft.com/office/drawing/2014/main" val="2420599231"/>
                    </a:ext>
                  </a:extLst>
                </a:gridCol>
                <a:gridCol w="3003567">
                  <a:extLst>
                    <a:ext uri="{9D8B030D-6E8A-4147-A177-3AD203B41FA5}">
                      <a16:colId xmlns:a16="http://schemas.microsoft.com/office/drawing/2014/main" val="3955073251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i="0" kern="5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Kalam" panose="02000000000000000000" pitchFamily="2" charset="0"/>
                        </a:rPr>
                        <a:t>cellar spider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b="1" i="0" kern="5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Kalam" panose="02000000000000000000" pitchFamily="2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i="0" kern="5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Kalam" panose="02000000000000000000" pitchFamily="2" charset="0"/>
                        </a:rPr>
                        <a:t>wolf spider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id="{3BBBA2E3-B6A6-4E1E-934E-E38C343577EF}"/>
              </a:ext>
            </a:extLst>
          </p:cNvPr>
          <p:cNvSpPr/>
          <p:nvPr/>
        </p:nvSpPr>
        <p:spPr>
          <a:xfrm>
            <a:off x="4422593" y="5133151"/>
            <a:ext cx="302807" cy="6155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solidFill>
                  <a:schemeClr val="bg1"/>
                </a:solidFill>
              </a:rPr>
              <a:t>&lt;</a:t>
            </a:r>
            <a:endParaRPr lang="en-GB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615A91FB-A08D-4C1A-B358-4DBB1B46AA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998812"/>
              </p:ext>
            </p:extLst>
          </p:nvPr>
        </p:nvGraphicFramePr>
        <p:xfrm>
          <a:off x="1099357" y="5075167"/>
          <a:ext cx="6945749" cy="731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03567">
                  <a:extLst>
                    <a:ext uri="{9D8B030D-6E8A-4147-A177-3AD203B41FA5}">
                      <a16:colId xmlns:a16="http://schemas.microsoft.com/office/drawing/2014/main" val="3440627358"/>
                    </a:ext>
                  </a:extLst>
                </a:gridCol>
                <a:gridCol w="938615">
                  <a:extLst>
                    <a:ext uri="{9D8B030D-6E8A-4147-A177-3AD203B41FA5}">
                      <a16:colId xmlns:a16="http://schemas.microsoft.com/office/drawing/2014/main" val="2420599231"/>
                    </a:ext>
                  </a:extLst>
                </a:gridCol>
                <a:gridCol w="3003567">
                  <a:extLst>
                    <a:ext uri="{9D8B030D-6E8A-4147-A177-3AD203B41FA5}">
                      <a16:colId xmlns:a16="http://schemas.microsoft.com/office/drawing/2014/main" val="3955073251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i="0" kern="5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Kalam" panose="02000000000000000000" pitchFamily="2" charset="0"/>
                        </a:rPr>
                        <a:t>Goliath </a:t>
                      </a:r>
                      <a:r>
                        <a:rPr lang="en-GB" sz="1800" b="1" i="0" kern="5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Kalam" panose="02000000000000000000" pitchFamily="2" charset="0"/>
                        </a:rPr>
                        <a:t>birdeater</a:t>
                      </a:r>
                      <a:endParaRPr lang="en-GB" sz="1800" b="1" i="0" kern="5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Kalam" panose="02000000000000000000" pitchFamily="2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b="1" i="0" kern="5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Kalam" panose="02000000000000000000" pitchFamily="2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i="0" kern="5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Kalam" panose="02000000000000000000" pitchFamily="2" charset="0"/>
                        </a:rPr>
                        <a:t>Sydney funnel-web spider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" name="Rectangle 43">
            <a:extLst>
              <a:ext uri="{FF2B5EF4-FFF2-40B4-BE49-F238E27FC236}">
                <a16:creationId xmlns:a16="http://schemas.microsoft.com/office/drawing/2014/main" id="{FB49B51C-44C4-4D26-9409-414DA028E9D5}"/>
              </a:ext>
            </a:extLst>
          </p:cNvPr>
          <p:cNvSpPr/>
          <p:nvPr/>
        </p:nvSpPr>
        <p:spPr>
          <a:xfrm>
            <a:off x="4422593" y="5133151"/>
            <a:ext cx="302807" cy="6155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>
                <a:solidFill>
                  <a:schemeClr val="bg1"/>
                </a:solidFill>
              </a:rPr>
              <a:t>&gt;</a:t>
            </a:r>
            <a:endParaRPr lang="en-GB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CFCBE13-33FB-4F51-951B-6E3366E599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942078"/>
              </p:ext>
            </p:extLst>
          </p:nvPr>
        </p:nvGraphicFramePr>
        <p:xfrm>
          <a:off x="1095667" y="2395386"/>
          <a:ext cx="6949440" cy="34137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val="37858458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67469049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440627358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420599231"/>
                    </a:ext>
                  </a:extLst>
                </a:gridCol>
              </a:tblGrid>
              <a:tr h="290956">
                <a:tc gridSpan="4"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Average Body Lengths of Spiders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Spider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Centimetres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Millimetres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cm and mm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704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king baboon spider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8.7cm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87mm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8cm 7mm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005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Sydney funnel-web spider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3.5cm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35mm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3cm 5mm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6353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trapdoor spider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2.8cm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28mm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2cm 8mm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9830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harvestman spider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0.9cm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9mm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0cm 9mm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733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cellar spider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2.5cm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25mm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2cm 5mm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867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wolf spider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3.4cm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34mm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3cm 4mm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5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orb-weaver spider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3.8cm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38mm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3cm 8mm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903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Goliath </a:t>
                      </a:r>
                      <a:r>
                        <a:rPr lang="en-GB" sz="1600" dirty="0" err="1">
                          <a:latin typeface="+mn-lt"/>
                          <a:cs typeface="Kalam" panose="02000000000000000000" pitchFamily="2" charset="0"/>
                        </a:rPr>
                        <a:t>birdeater</a:t>
                      </a:r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11.9cm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119mm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11cm 9mm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052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548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2" grpId="0" animBg="1"/>
      <p:bldP spid="42" grpId="0"/>
      <p:bldP spid="42" grpId="1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02B9C06-7568-4068-82FD-917BBD1A7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43" y="1981200"/>
            <a:ext cx="7626757" cy="41090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43573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Order the spiders from shortest to longest:</a:t>
            </a:r>
          </a:p>
        </p:txBody>
      </p:sp>
      <p:sp>
        <p:nvSpPr>
          <p:cNvPr id="8" name="Rectangle 7"/>
          <p:cNvSpPr/>
          <p:nvPr/>
        </p:nvSpPr>
        <p:spPr>
          <a:xfrm>
            <a:off x="2572255" y="697112"/>
            <a:ext cx="3999493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Spider Size Table</a:t>
            </a:r>
            <a:endParaRPr lang="en-GB" sz="4000" b="1" dirty="0"/>
          </a:p>
        </p:txBody>
      </p:sp>
      <p:pic>
        <p:nvPicPr>
          <p:cNvPr id="25" name="Talking Partners">
            <a:extLst>
              <a:ext uri="{FF2B5EF4-FFF2-40B4-BE49-F238E27FC236}">
                <a16:creationId xmlns:a16="http://schemas.microsoft.com/office/drawing/2014/main" id="{200F7A5D-04FD-404B-A4FF-62651F73C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Question">
            <a:extLst>
              <a:ext uri="{FF2B5EF4-FFF2-40B4-BE49-F238E27FC236}">
                <a16:creationId xmlns:a16="http://schemas.microsoft.com/office/drawing/2014/main" id="{9905D4C4-46D2-4251-AF65-3365870B56FE}"/>
              </a:ext>
            </a:extLst>
          </p:cNvPr>
          <p:cNvSpPr/>
          <p:nvPr/>
        </p:nvSpPr>
        <p:spPr>
          <a:xfrm>
            <a:off x="1080954" y="1982391"/>
            <a:ext cx="1741488" cy="430213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latin typeface="Twinkl" pitchFamily="2" charset="0"/>
              </a:rPr>
              <a:t>Table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9238CC48-2C2E-4C7A-8F6C-507B610714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5535255"/>
              </p:ext>
            </p:extLst>
          </p:nvPr>
        </p:nvGraphicFramePr>
        <p:xfrm>
          <a:off x="1095667" y="4344952"/>
          <a:ext cx="6952664" cy="1463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38166">
                  <a:extLst>
                    <a:ext uri="{9D8B030D-6E8A-4147-A177-3AD203B41FA5}">
                      <a16:colId xmlns:a16="http://schemas.microsoft.com/office/drawing/2014/main" val="3440627358"/>
                    </a:ext>
                  </a:extLst>
                </a:gridCol>
                <a:gridCol w="1738166">
                  <a:extLst>
                    <a:ext uri="{9D8B030D-6E8A-4147-A177-3AD203B41FA5}">
                      <a16:colId xmlns:a16="http://schemas.microsoft.com/office/drawing/2014/main" val="1357748336"/>
                    </a:ext>
                  </a:extLst>
                </a:gridCol>
                <a:gridCol w="1738166">
                  <a:extLst>
                    <a:ext uri="{9D8B030D-6E8A-4147-A177-3AD203B41FA5}">
                      <a16:colId xmlns:a16="http://schemas.microsoft.com/office/drawing/2014/main" val="471283488"/>
                    </a:ext>
                  </a:extLst>
                </a:gridCol>
                <a:gridCol w="1738166">
                  <a:extLst>
                    <a:ext uri="{9D8B030D-6E8A-4147-A177-3AD203B41FA5}">
                      <a16:colId xmlns:a16="http://schemas.microsoft.com/office/drawing/2014/main" val="2420599231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a)</a:t>
                      </a:r>
                    </a:p>
                    <a:p>
                      <a:pPr algn="l" rtl="0" fontAlgn="ctr"/>
                      <a:endParaRPr lang="en-GB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549" marR="6549" marT="654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b)</a:t>
                      </a:r>
                    </a:p>
                    <a:p>
                      <a:pPr algn="l" rtl="0" fontAlgn="ctr"/>
                      <a:endParaRPr lang="en-GB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549" marR="6549" marT="654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c)</a:t>
                      </a:r>
                    </a:p>
                    <a:p>
                      <a:pPr algn="l" rtl="0" fontAlgn="ctr"/>
                      <a:endParaRPr lang="en-GB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549" marR="6549" marT="654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d)</a:t>
                      </a:r>
                    </a:p>
                    <a:p>
                      <a:pPr algn="l" rtl="0" fontAlgn="ctr"/>
                      <a:endParaRPr lang="en-GB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549" marR="6549" marT="654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e)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549" marR="6549" marT="654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f)</a:t>
                      </a:r>
                    </a:p>
                    <a:p>
                      <a:pPr algn="l" rtl="0" fontAlgn="ctr"/>
                      <a:endParaRPr lang="en-GB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549" marR="6549" marT="654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g)</a:t>
                      </a:r>
                    </a:p>
                    <a:p>
                      <a:pPr algn="l" rtl="0" fontAlgn="ctr"/>
                      <a:endParaRPr lang="en-GB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549" marR="6549" marT="654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h)</a:t>
                      </a:r>
                    </a:p>
                    <a:p>
                      <a:pPr algn="l" rtl="0" fontAlgn="ctr"/>
                      <a:endParaRPr lang="en-GB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549" marR="6549" marT="6549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243C8AB2-69E8-4577-981E-1D23B86430A1}"/>
              </a:ext>
            </a:extLst>
          </p:cNvPr>
          <p:cNvSpPr/>
          <p:nvPr/>
        </p:nvSpPr>
        <p:spPr>
          <a:xfrm>
            <a:off x="1384420" y="4364522"/>
            <a:ext cx="1418602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b="1" dirty="0">
                <a:solidFill>
                  <a:schemeClr val="bg1"/>
                </a:solidFill>
                <a:latin typeface="Twinkl" pitchFamily="2" charset="0"/>
                <a:sym typeface="Sassoon Infant Rg" pitchFamily="2" charset="0"/>
              </a:rPr>
              <a:t>harvestman spider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2E9129-0615-4C6D-80B9-76FF3D12E529}"/>
              </a:ext>
            </a:extLst>
          </p:cNvPr>
          <p:cNvSpPr/>
          <p:nvPr/>
        </p:nvSpPr>
        <p:spPr>
          <a:xfrm>
            <a:off x="3137952" y="4364522"/>
            <a:ext cx="1418602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b="1" dirty="0">
                <a:solidFill>
                  <a:schemeClr val="bg1"/>
                </a:solidFill>
                <a:latin typeface="Twinkl" pitchFamily="2" charset="0"/>
                <a:sym typeface="Sassoon Infant Rg" pitchFamily="2" charset="0"/>
              </a:rPr>
              <a:t>cellar spider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5C1C823-5E8A-4BAC-AC70-22F7F817703F}"/>
              </a:ext>
            </a:extLst>
          </p:cNvPr>
          <p:cNvSpPr/>
          <p:nvPr/>
        </p:nvSpPr>
        <p:spPr>
          <a:xfrm>
            <a:off x="4879484" y="4364522"/>
            <a:ext cx="1418602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b="1" dirty="0">
                <a:solidFill>
                  <a:schemeClr val="bg1"/>
                </a:solidFill>
                <a:latin typeface="Twinkl" pitchFamily="2" charset="0"/>
                <a:sym typeface="Sassoon Infant Rg" pitchFamily="2" charset="0"/>
              </a:rPr>
              <a:t>trapdoor spider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29495FF-E4B8-4625-89AA-C1991E3B2F85}"/>
              </a:ext>
            </a:extLst>
          </p:cNvPr>
          <p:cNvSpPr/>
          <p:nvPr/>
        </p:nvSpPr>
        <p:spPr>
          <a:xfrm>
            <a:off x="6611657" y="4364522"/>
            <a:ext cx="1418602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b="1" dirty="0">
                <a:solidFill>
                  <a:schemeClr val="bg1"/>
                </a:solidFill>
                <a:latin typeface="Twinkl" pitchFamily="2" charset="0"/>
                <a:sym typeface="Sassoon Infant Rg" pitchFamily="2" charset="0"/>
              </a:rPr>
              <a:t>wolf spider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97F3A4C-4E3B-4AE7-BD96-8187F7011910}"/>
              </a:ext>
            </a:extLst>
          </p:cNvPr>
          <p:cNvSpPr/>
          <p:nvPr/>
        </p:nvSpPr>
        <p:spPr>
          <a:xfrm>
            <a:off x="1384420" y="5122820"/>
            <a:ext cx="1418602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  <a:latin typeface="Twinkl" pitchFamily="2" charset="0"/>
                <a:sym typeface="Sassoon Infant Rg" pitchFamily="2" charset="0"/>
              </a:rPr>
              <a:t>Sydney funnel-web spider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6E90397-BCAD-4ADB-8F1C-9CD677E5CBF2}"/>
              </a:ext>
            </a:extLst>
          </p:cNvPr>
          <p:cNvSpPr/>
          <p:nvPr/>
        </p:nvSpPr>
        <p:spPr>
          <a:xfrm>
            <a:off x="3137952" y="5092042"/>
            <a:ext cx="1418602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b="1" dirty="0">
                <a:solidFill>
                  <a:schemeClr val="bg1"/>
                </a:solidFill>
                <a:latin typeface="Twinkl" pitchFamily="2" charset="0"/>
                <a:sym typeface="Sassoon Infant Rg" pitchFamily="2" charset="0"/>
              </a:rPr>
              <a:t>orb-weaver spider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9FFB8F9-AEA2-40EA-98D3-FB8087EFF848}"/>
              </a:ext>
            </a:extLst>
          </p:cNvPr>
          <p:cNvSpPr/>
          <p:nvPr/>
        </p:nvSpPr>
        <p:spPr>
          <a:xfrm>
            <a:off x="4879484" y="5092042"/>
            <a:ext cx="1418602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b="1" dirty="0">
                <a:solidFill>
                  <a:schemeClr val="bg1"/>
                </a:solidFill>
                <a:latin typeface="Twinkl" pitchFamily="2" charset="0"/>
                <a:sym typeface="Sassoon Infant Rg" pitchFamily="2" charset="0"/>
              </a:rPr>
              <a:t>king baboon spider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040AD87-890D-4271-80B4-7D6AAAEC6B43}"/>
              </a:ext>
            </a:extLst>
          </p:cNvPr>
          <p:cNvSpPr/>
          <p:nvPr/>
        </p:nvSpPr>
        <p:spPr>
          <a:xfrm>
            <a:off x="6611657" y="5092042"/>
            <a:ext cx="1418602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b="1" dirty="0">
                <a:solidFill>
                  <a:schemeClr val="bg1"/>
                </a:solidFill>
                <a:latin typeface="Twinkl" pitchFamily="2" charset="0"/>
                <a:sym typeface="Sassoon Infant Rg" pitchFamily="2" charset="0"/>
              </a:rPr>
              <a:t>Goliath </a:t>
            </a:r>
            <a:r>
              <a:rPr lang="en-GB" altLang="en-US" b="1" dirty="0" err="1">
                <a:solidFill>
                  <a:schemeClr val="bg1"/>
                </a:solidFill>
                <a:latin typeface="Twinkl" pitchFamily="2" charset="0"/>
                <a:sym typeface="Sassoon Infant Rg" pitchFamily="2" charset="0"/>
              </a:rPr>
              <a:t>birdeater</a:t>
            </a:r>
            <a:endParaRPr lang="en-GB" altLang="en-US" b="1" dirty="0">
              <a:solidFill>
                <a:schemeClr val="bg1"/>
              </a:solidFill>
              <a:latin typeface="Twinkl" pitchFamily="2" charset="0"/>
              <a:sym typeface="Sassoon Infant Rg" pitchFamily="2" charset="0"/>
            </a:endParaRPr>
          </a:p>
        </p:txBody>
      </p:sp>
      <p:graphicFrame>
        <p:nvGraphicFramePr>
          <p:cNvPr id="24" name="Table 23" hidden="1">
            <a:extLst>
              <a:ext uri="{FF2B5EF4-FFF2-40B4-BE49-F238E27FC236}">
                <a16:creationId xmlns:a16="http://schemas.microsoft.com/office/drawing/2014/main" id="{4CFCBE13-33FB-4F51-951B-6E3366E599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092527"/>
              </p:ext>
            </p:extLst>
          </p:nvPr>
        </p:nvGraphicFramePr>
        <p:xfrm>
          <a:off x="1095667" y="2395386"/>
          <a:ext cx="6949440" cy="34137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val="37858458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67469049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440627358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420599231"/>
                    </a:ext>
                  </a:extLst>
                </a:gridCol>
              </a:tblGrid>
              <a:tr h="290956">
                <a:tc gridSpan="4"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Average Body Lengths of Spiders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Spider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Centimetres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Millimetres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cm and mm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704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king baboon spider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8.7cm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87mm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8cm 7mm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005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Sydney funnel-web spider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3.5cm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35mm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3cm 5mm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6353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trapdoor spider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2.8cm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28mm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2cm 8mm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9830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harvestman spider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0.9cm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9mm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0cm 9mm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733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cellar spider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2.5cm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25mm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2cm 5mm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867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wolf spider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3.4cm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34mm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3cm 4mm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5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orb-weaver spider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3.8cm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38mm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3cm 8mm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903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Goliath </a:t>
                      </a:r>
                      <a:r>
                        <a:rPr lang="en-GB" sz="1600" dirty="0" err="1">
                          <a:latin typeface="+mn-lt"/>
                          <a:cs typeface="Kalam" panose="02000000000000000000" pitchFamily="2" charset="0"/>
                        </a:rPr>
                        <a:t>birdeater</a:t>
                      </a:r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11.9cm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119mm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11cm 9mm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052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811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4BD1E8-839B-4435-88B8-65DF86F2D2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10"/>
          <a:stretch/>
        </p:blipFill>
        <p:spPr>
          <a:xfrm>
            <a:off x="755650" y="1981199"/>
            <a:ext cx="7632700" cy="41116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275878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After he had completed his project on spiders,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Sami decided to study snakes.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3201434" y="697112"/>
            <a:ext cx="274113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Snake Sizes</a:t>
            </a:r>
            <a:endParaRPr lang="en-GB" sz="4000" b="1" dirty="0"/>
          </a:p>
        </p:txBody>
      </p:sp>
      <p:pic>
        <p:nvPicPr>
          <p:cNvPr id="5" name="Whole Class">
            <a:extLst>
              <a:ext uri="{FF2B5EF4-FFF2-40B4-BE49-F238E27FC236}">
                <a16:creationId xmlns:a16="http://schemas.microsoft.com/office/drawing/2014/main" id="{7EC88526-4976-47D1-90A4-2F1158922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486698F-9295-4012-87AF-2EAD8FFDC3A6}"/>
              </a:ext>
            </a:extLst>
          </p:cNvPr>
          <p:cNvGrpSpPr/>
          <p:nvPr/>
        </p:nvGrpSpPr>
        <p:grpSpPr>
          <a:xfrm>
            <a:off x="1099609" y="4782379"/>
            <a:ext cx="3917747" cy="1061830"/>
            <a:chOff x="2189099" y="3810896"/>
            <a:chExt cx="3917747" cy="10618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711D43-A905-4BA6-831B-3164A5C79FA2}"/>
                </a:ext>
              </a:extLst>
            </p:cNvPr>
            <p:cNvSpPr/>
            <p:nvPr/>
          </p:nvSpPr>
          <p:spPr>
            <a:xfrm>
              <a:off x="2189099" y="3810896"/>
              <a:ext cx="3917747" cy="106183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73DA13-2553-4112-95A8-B53C63F9F182}"/>
                </a:ext>
              </a:extLst>
            </p:cNvPr>
            <p:cNvSpPr txBox="1"/>
            <p:nvPr/>
          </p:nvSpPr>
          <p:spPr>
            <a:xfrm>
              <a:off x="2199471" y="3880146"/>
              <a:ext cx="31420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He collected data about some of the world’s shortest and longest snakes.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92F6C97-B3DF-4801-B29E-9D96DD2C80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11"/>
          <a:stretch/>
        </p:blipFill>
        <p:spPr>
          <a:xfrm flipH="1">
            <a:off x="2185965" y="2170841"/>
            <a:ext cx="5913460" cy="392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8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79FDE29-2A95-42C5-ADCB-679F7A3EE8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4" t="2139" r="1705" b="4581"/>
          <a:stretch/>
        </p:blipFill>
        <p:spPr>
          <a:xfrm>
            <a:off x="755650" y="1981182"/>
            <a:ext cx="7626350" cy="41115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281778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There are more than 3000 species of snake in the world.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Here are the average lengths of some different snake species:</a:t>
            </a:r>
          </a:p>
        </p:txBody>
      </p:sp>
      <p:sp>
        <p:nvSpPr>
          <p:cNvPr id="8" name="Rectangle 7"/>
          <p:cNvSpPr/>
          <p:nvPr/>
        </p:nvSpPr>
        <p:spPr>
          <a:xfrm>
            <a:off x="3201434" y="697112"/>
            <a:ext cx="274113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Snake Sizes</a:t>
            </a:r>
            <a:endParaRPr lang="en-GB" sz="4000" b="1" dirty="0"/>
          </a:p>
        </p:txBody>
      </p:sp>
      <p:pic>
        <p:nvPicPr>
          <p:cNvPr id="5" name="Whole Class">
            <a:extLst>
              <a:ext uri="{FF2B5EF4-FFF2-40B4-BE49-F238E27FC236}">
                <a16:creationId xmlns:a16="http://schemas.microsoft.com/office/drawing/2014/main" id="{7EC88526-4976-47D1-90A4-2F1158922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6ECC024F-5B40-463C-93B9-072D0A6E9A2D}"/>
              </a:ext>
            </a:extLst>
          </p:cNvPr>
          <p:cNvGrpSpPr/>
          <p:nvPr/>
        </p:nvGrpSpPr>
        <p:grpSpPr>
          <a:xfrm>
            <a:off x="755650" y="2155964"/>
            <a:ext cx="7626350" cy="4097961"/>
            <a:chOff x="755650" y="2155964"/>
            <a:chExt cx="7626350" cy="409796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791AACA-363B-4839-AB4A-19742053BF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" b="884"/>
            <a:stretch/>
          </p:blipFill>
          <p:spPr>
            <a:xfrm>
              <a:off x="755650" y="3033023"/>
              <a:ext cx="3892654" cy="305980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8AB41D4-EC26-4243-BCD8-BBAD231045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66" r="2428" b="5077"/>
            <a:stretch/>
          </p:blipFill>
          <p:spPr>
            <a:xfrm rot="5201344" flipH="1">
              <a:off x="2280837" y="1771016"/>
              <a:ext cx="4097961" cy="4867857"/>
            </a:xfrm>
            <a:prstGeom prst="rect">
              <a:avLst/>
            </a:prstGeom>
            <a:effectLst/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2B8890D-2F54-4C23-9807-496D53299B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" r="62389" b="71214"/>
            <a:stretch/>
          </p:blipFill>
          <p:spPr>
            <a:xfrm>
              <a:off x="755650" y="3033023"/>
              <a:ext cx="1445851" cy="88863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C083CFE-425C-4BA1-8584-8F26C5DD98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" r="27628" b="5057"/>
            <a:stretch/>
          </p:blipFill>
          <p:spPr>
            <a:xfrm>
              <a:off x="6155894" y="3655229"/>
              <a:ext cx="2226106" cy="2437596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1E363E1-36A6-4A7D-A158-0C2890F592C1}"/>
              </a:ext>
            </a:extLst>
          </p:cNvPr>
          <p:cNvSpPr/>
          <p:nvPr/>
        </p:nvSpPr>
        <p:spPr>
          <a:xfrm rot="21418390">
            <a:off x="2112009" y="2691057"/>
            <a:ext cx="1534876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boa constrictor</a:t>
            </a:r>
          </a:p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213cm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D24C25-FCCC-46E0-B11B-F59F7743EB37}"/>
              </a:ext>
            </a:extLst>
          </p:cNvPr>
          <p:cNvSpPr/>
          <p:nvPr/>
        </p:nvSpPr>
        <p:spPr>
          <a:xfrm rot="21401439">
            <a:off x="2689403" y="3462797"/>
            <a:ext cx="1534876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puff adder</a:t>
            </a:r>
          </a:p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115cm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1827946-A929-42AA-BD3E-75340DE2B258}"/>
              </a:ext>
            </a:extLst>
          </p:cNvPr>
          <p:cNvSpPr/>
          <p:nvPr/>
        </p:nvSpPr>
        <p:spPr>
          <a:xfrm rot="21394524">
            <a:off x="2101205" y="4368419"/>
            <a:ext cx="1806616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giant anaconda</a:t>
            </a:r>
          </a:p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5m 21cm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C15369F-D03B-4904-B26F-2F54880F18B5}"/>
              </a:ext>
            </a:extLst>
          </p:cNvPr>
          <p:cNvSpPr/>
          <p:nvPr/>
        </p:nvSpPr>
        <p:spPr>
          <a:xfrm rot="21404352">
            <a:off x="4558675" y="4241304"/>
            <a:ext cx="1534876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black mamba</a:t>
            </a:r>
          </a:p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255cm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7C3527-4E72-4EE5-A60C-0239FC6ED75A}"/>
              </a:ext>
            </a:extLst>
          </p:cNvPr>
          <p:cNvSpPr/>
          <p:nvPr/>
        </p:nvSpPr>
        <p:spPr>
          <a:xfrm rot="21010781">
            <a:off x="4554581" y="2493021"/>
            <a:ext cx="1926208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blind snake</a:t>
            </a:r>
          </a:p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32cm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2FCEDAB-24FA-40A9-A25E-89373230ECE0}"/>
              </a:ext>
            </a:extLst>
          </p:cNvPr>
          <p:cNvSpPr/>
          <p:nvPr/>
        </p:nvSpPr>
        <p:spPr>
          <a:xfrm rot="21359862">
            <a:off x="4463021" y="3305510"/>
            <a:ext cx="183106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king cobra</a:t>
            </a:r>
          </a:p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4m 86cm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E1409D6-3092-4D0D-86B0-18B933CD1C05}"/>
              </a:ext>
            </a:extLst>
          </p:cNvPr>
          <p:cNvSpPr/>
          <p:nvPr/>
        </p:nvSpPr>
        <p:spPr>
          <a:xfrm>
            <a:off x="4630541" y="5097048"/>
            <a:ext cx="1685719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rattlesnake</a:t>
            </a:r>
          </a:p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1m 85cm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4BD25C1-CF73-4552-889B-8BC807817E34}"/>
              </a:ext>
            </a:extLst>
          </p:cNvPr>
          <p:cNvSpPr/>
          <p:nvPr/>
        </p:nvSpPr>
        <p:spPr>
          <a:xfrm rot="21390263">
            <a:off x="2592940" y="5106243"/>
            <a:ext cx="1767704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reticulated python</a:t>
            </a:r>
          </a:p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3.95m</a:t>
            </a:r>
          </a:p>
        </p:txBody>
      </p:sp>
    </p:spTree>
    <p:extLst>
      <p:ext uri="{BB962C8B-B14F-4D97-AF65-F5344CB8AC3E}">
        <p14:creationId xmlns:p14="http://schemas.microsoft.com/office/powerpoint/2010/main" val="10641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/>
      <p:bldP spid="31" grpId="0"/>
      <p:bldP spid="32" grpId="0"/>
      <p:bldP spid="33" grpId="0"/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DF6B97-1225-4F0A-AEB5-97FAE5172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1980843"/>
            <a:ext cx="7632854" cy="41151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281778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Remember, when comparing or ordering measurements,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it is better to ensure that all measurements are written in the same unit.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18266" y="697112"/>
            <a:ext cx="270747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Snake Sizes</a:t>
            </a:r>
            <a:endParaRPr lang="en-GB" sz="4000" b="1" dirty="0"/>
          </a:p>
        </p:txBody>
      </p:sp>
      <p:pic>
        <p:nvPicPr>
          <p:cNvPr id="5" name="Whole Class">
            <a:extLst>
              <a:ext uri="{FF2B5EF4-FFF2-40B4-BE49-F238E27FC236}">
                <a16:creationId xmlns:a16="http://schemas.microsoft.com/office/drawing/2014/main" id="{7EC88526-4976-47D1-90A4-2F1158922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4603ED3A-8F26-47B2-B323-D5526153ED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697128"/>
              </p:ext>
            </p:extLst>
          </p:nvPr>
        </p:nvGraphicFramePr>
        <p:xfrm>
          <a:off x="4792818" y="3781654"/>
          <a:ext cx="3225572" cy="207109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06393">
                  <a:extLst>
                    <a:ext uri="{9D8B030D-6E8A-4147-A177-3AD203B41FA5}">
                      <a16:colId xmlns:a16="http://schemas.microsoft.com/office/drawing/2014/main" val="3862399164"/>
                    </a:ext>
                  </a:extLst>
                </a:gridCol>
                <a:gridCol w="806393">
                  <a:extLst>
                    <a:ext uri="{9D8B030D-6E8A-4147-A177-3AD203B41FA5}">
                      <a16:colId xmlns:a16="http://schemas.microsoft.com/office/drawing/2014/main" val="3699488992"/>
                    </a:ext>
                  </a:extLst>
                </a:gridCol>
                <a:gridCol w="806393">
                  <a:extLst>
                    <a:ext uri="{9D8B030D-6E8A-4147-A177-3AD203B41FA5}">
                      <a16:colId xmlns:a16="http://schemas.microsoft.com/office/drawing/2014/main" val="3940643049"/>
                    </a:ext>
                  </a:extLst>
                </a:gridCol>
                <a:gridCol w="806393">
                  <a:extLst>
                    <a:ext uri="{9D8B030D-6E8A-4147-A177-3AD203B41FA5}">
                      <a16:colId xmlns:a16="http://schemas.microsoft.com/office/drawing/2014/main" val="1482144921"/>
                    </a:ext>
                  </a:extLst>
                </a:gridCol>
              </a:tblGrid>
              <a:tr h="12664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hundreds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tens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ones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tenths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8046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965889"/>
                  </a:ext>
                </a:extLst>
              </a:tr>
            </a:tbl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D95A28B2-4015-4118-B55B-B2B9A42CF936}"/>
              </a:ext>
            </a:extLst>
          </p:cNvPr>
          <p:cNvGrpSpPr/>
          <p:nvPr/>
        </p:nvGrpSpPr>
        <p:grpSpPr>
          <a:xfrm>
            <a:off x="6665169" y="5141528"/>
            <a:ext cx="1095308" cy="615553"/>
            <a:chOff x="6032487" y="6159614"/>
            <a:chExt cx="1095308" cy="61555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9EA4958-2473-46C5-A391-FB20DDF142AE}"/>
                </a:ext>
              </a:extLst>
            </p:cNvPr>
            <p:cNvSpPr/>
            <p:nvPr/>
          </p:nvSpPr>
          <p:spPr>
            <a:xfrm>
              <a:off x="6032487" y="6159614"/>
              <a:ext cx="301366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8</a:t>
              </a:r>
              <a:endParaRPr lang="en-GB" sz="4000" b="1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217DB2F-5260-4AC6-AA33-240CFD53D1A7}"/>
                </a:ext>
              </a:extLst>
            </p:cNvPr>
            <p:cNvSpPr/>
            <p:nvPr/>
          </p:nvSpPr>
          <p:spPr>
            <a:xfrm>
              <a:off x="6869711" y="6159614"/>
              <a:ext cx="258084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7</a:t>
              </a:r>
              <a:endParaRPr lang="en-GB" sz="4000" b="1" dirty="0"/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E79FD656-12F9-4634-BC24-9C9664F1CE98}"/>
              </a:ext>
            </a:extLst>
          </p:cNvPr>
          <p:cNvSpPr/>
          <p:nvPr/>
        </p:nvSpPr>
        <p:spPr>
          <a:xfrm>
            <a:off x="7113031" y="5349913"/>
            <a:ext cx="198783" cy="19878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808E592-8688-4D6A-B1C8-9944C91528FC}"/>
              </a:ext>
            </a:extLst>
          </p:cNvPr>
          <p:cNvGrpSpPr/>
          <p:nvPr/>
        </p:nvGrpSpPr>
        <p:grpSpPr>
          <a:xfrm>
            <a:off x="1124560" y="2251961"/>
            <a:ext cx="3197991" cy="1254220"/>
            <a:chOff x="2387803" y="4653650"/>
            <a:chExt cx="4368394" cy="121542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0679BCB-3EE3-4066-8EF2-ABA3D533970A}"/>
                </a:ext>
              </a:extLst>
            </p:cNvPr>
            <p:cNvSpPr/>
            <p:nvPr/>
          </p:nvSpPr>
          <p:spPr>
            <a:xfrm>
              <a:off x="2387803" y="4653650"/>
              <a:ext cx="4368394" cy="121542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EAA1896-A40A-4880-912A-EF0BE99D3F25}"/>
                </a:ext>
              </a:extLst>
            </p:cNvPr>
            <p:cNvSpPr/>
            <p:nvPr/>
          </p:nvSpPr>
          <p:spPr>
            <a:xfrm>
              <a:off x="2571881" y="4668749"/>
              <a:ext cx="4000238" cy="6263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2" charset="0"/>
                </a:rPr>
                <a:t>How many centimetres are in one metre? 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DC6066E-7C2F-452B-B841-0D59187FBA8A}"/>
              </a:ext>
            </a:extLst>
          </p:cNvPr>
          <p:cNvSpPr/>
          <p:nvPr/>
        </p:nvSpPr>
        <p:spPr>
          <a:xfrm>
            <a:off x="1755341" y="2918671"/>
            <a:ext cx="1936428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800" b="1" dirty="0">
                <a:solidFill>
                  <a:srgbClr val="0070C0"/>
                </a:solidFill>
              </a:rPr>
              <a:t>1m = 100cm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425794B-3F9E-4651-ADF3-17488068CB78}"/>
              </a:ext>
            </a:extLst>
          </p:cNvPr>
          <p:cNvGrpSpPr/>
          <p:nvPr/>
        </p:nvGrpSpPr>
        <p:grpSpPr>
          <a:xfrm>
            <a:off x="4806609" y="2251961"/>
            <a:ext cx="3197991" cy="1254220"/>
            <a:chOff x="2387803" y="4653650"/>
            <a:chExt cx="4368394" cy="121542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4924FDF-B047-4C6A-B49A-51F2BC230C18}"/>
                </a:ext>
              </a:extLst>
            </p:cNvPr>
            <p:cNvSpPr/>
            <p:nvPr/>
          </p:nvSpPr>
          <p:spPr>
            <a:xfrm>
              <a:off x="2387803" y="4653650"/>
              <a:ext cx="4368394" cy="121542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EDC5AD8-1436-4F5A-B85F-9F55998DF219}"/>
                </a:ext>
              </a:extLst>
            </p:cNvPr>
            <p:cNvSpPr/>
            <p:nvPr/>
          </p:nvSpPr>
          <p:spPr>
            <a:xfrm>
              <a:off x="2571881" y="4668749"/>
              <a:ext cx="4000238" cy="6263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2" charset="0"/>
                </a:rPr>
                <a:t>How do we convert</a:t>
              </a:r>
              <a:br>
                <a:rPr lang="en-GB" dirty="0">
                  <a:latin typeface="Twinkl" pitchFamily="2" charset="0"/>
                </a:rPr>
              </a:br>
              <a:r>
                <a:rPr lang="en-GB" dirty="0">
                  <a:latin typeface="Twinkl" pitchFamily="2" charset="0"/>
                </a:rPr>
                <a:t>metres to centimetres? 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D4FA86E9-6B0A-4057-B9D0-605914387182}"/>
              </a:ext>
            </a:extLst>
          </p:cNvPr>
          <p:cNvSpPr/>
          <p:nvPr/>
        </p:nvSpPr>
        <p:spPr>
          <a:xfrm>
            <a:off x="4864317" y="2918671"/>
            <a:ext cx="3082575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600" b="1" dirty="0">
                <a:solidFill>
                  <a:srgbClr val="0070C0"/>
                </a:solidFill>
              </a:rPr>
              <a:t>We multiply by 100.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0C1E55E-2CA5-4008-9764-257AB821C8DB}"/>
              </a:ext>
            </a:extLst>
          </p:cNvPr>
          <p:cNvGrpSpPr/>
          <p:nvPr/>
        </p:nvGrpSpPr>
        <p:grpSpPr>
          <a:xfrm>
            <a:off x="1124560" y="3781654"/>
            <a:ext cx="3197991" cy="1254220"/>
            <a:chOff x="2387803" y="4653650"/>
            <a:chExt cx="4368394" cy="121542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B69A8EA-2B16-45A9-A377-A3FFAE3CA8E5}"/>
                </a:ext>
              </a:extLst>
            </p:cNvPr>
            <p:cNvSpPr/>
            <p:nvPr/>
          </p:nvSpPr>
          <p:spPr>
            <a:xfrm>
              <a:off x="2387803" y="4653650"/>
              <a:ext cx="4368394" cy="121542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07CB219-C7A3-4429-949F-2E330BEF7544}"/>
                </a:ext>
              </a:extLst>
            </p:cNvPr>
            <p:cNvSpPr/>
            <p:nvPr/>
          </p:nvSpPr>
          <p:spPr>
            <a:xfrm>
              <a:off x="2571881" y="4813978"/>
              <a:ext cx="4000238" cy="894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2" charset="0"/>
                </a:rPr>
                <a:t>To multiply by 100,</a:t>
              </a:r>
              <a:br>
                <a:rPr lang="en-GB" dirty="0">
                  <a:latin typeface="Twinkl" pitchFamily="2" charset="0"/>
                </a:rPr>
              </a:br>
              <a:r>
                <a:rPr lang="en-GB" dirty="0">
                  <a:latin typeface="Twinkl" pitchFamily="2" charset="0"/>
                </a:rPr>
                <a:t>each digit moves two places to the left: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1F8B194C-59A5-4FEA-8F14-EB7C3591CA67}"/>
              </a:ext>
            </a:extLst>
          </p:cNvPr>
          <p:cNvSpPr/>
          <p:nvPr/>
        </p:nvSpPr>
        <p:spPr>
          <a:xfrm>
            <a:off x="6690016" y="5141528"/>
            <a:ext cx="25167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/>
              <a:t>0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381196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07407E-6 L -0.17466 4.07407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0" grpId="0"/>
      <p:bldP spid="44" grpId="0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0967B9-276E-42BE-9638-6C88748FF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43" y="1981200"/>
            <a:ext cx="7626757" cy="41151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43573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Convert these measurements from metres to centimetres.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01434" y="697112"/>
            <a:ext cx="274113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Snake Sizes</a:t>
            </a:r>
            <a:endParaRPr lang="en-GB" sz="4000" b="1" dirty="0"/>
          </a:p>
        </p:txBody>
      </p:sp>
      <p:pic>
        <p:nvPicPr>
          <p:cNvPr id="5" name="Whole Class">
            <a:extLst>
              <a:ext uri="{FF2B5EF4-FFF2-40B4-BE49-F238E27FC236}">
                <a16:creationId xmlns:a16="http://schemas.microsoft.com/office/drawing/2014/main" id="{7EC88526-4976-47D1-90A4-2F1158922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F5A0C913-8EF8-44A4-9FBA-F24E54DAFE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523109"/>
              </p:ext>
            </p:extLst>
          </p:nvPr>
        </p:nvGraphicFramePr>
        <p:xfrm>
          <a:off x="4294517" y="2195470"/>
          <a:ext cx="1556952" cy="2286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56952">
                  <a:extLst>
                    <a:ext uri="{9D8B030D-6E8A-4147-A177-3AD203B41FA5}">
                      <a16:colId xmlns:a16="http://schemas.microsoft.com/office/drawing/2014/main" val="148214492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>
                          <a:latin typeface="+mn-lt"/>
                        </a:rPr>
                        <a:t>Metres and Centimetres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0055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842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86468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2B7F3692-31D1-43BC-8F30-C927411D0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682376"/>
              </p:ext>
            </p:extLst>
          </p:nvPr>
        </p:nvGraphicFramePr>
        <p:xfrm>
          <a:off x="1180613" y="2195470"/>
          <a:ext cx="3113904" cy="2286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56952">
                  <a:extLst>
                    <a:ext uri="{9D8B030D-6E8A-4147-A177-3AD203B41FA5}">
                      <a16:colId xmlns:a16="http://schemas.microsoft.com/office/drawing/2014/main" val="1063223968"/>
                    </a:ext>
                  </a:extLst>
                </a:gridCol>
                <a:gridCol w="1556952">
                  <a:extLst>
                    <a:ext uri="{9D8B030D-6E8A-4147-A177-3AD203B41FA5}">
                      <a16:colId xmlns:a16="http://schemas.microsoft.com/office/drawing/2014/main" val="3699488992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>
                          <a:latin typeface="+mn-lt"/>
                        </a:rPr>
                        <a:t>Metres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>
                          <a:latin typeface="+mn-lt"/>
                        </a:rPr>
                        <a:t>Centimetres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0055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842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86468"/>
                  </a:ext>
                </a:extLst>
              </a:tr>
            </a:tbl>
          </a:graphicData>
        </a:graphic>
      </p:graphicFrame>
      <p:sp>
        <p:nvSpPr>
          <p:cNvPr id="30" name="Rectangle 29">
            <a:extLst>
              <a:ext uri="{FF2B5EF4-FFF2-40B4-BE49-F238E27FC236}">
                <a16:creationId xmlns:a16="http://schemas.microsoft.com/office/drawing/2014/main" id="{915842AA-996F-4A45-8472-870FA2DB7609}"/>
              </a:ext>
            </a:extLst>
          </p:cNvPr>
          <p:cNvSpPr/>
          <p:nvPr/>
        </p:nvSpPr>
        <p:spPr>
          <a:xfrm>
            <a:off x="1575947" y="3145958"/>
            <a:ext cx="828753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400" b="1" dirty="0"/>
              <a:t>2.32m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A74AD96-7B4C-4BF7-9CBF-8C2FE23D8CF5}"/>
              </a:ext>
            </a:extLst>
          </p:cNvPr>
          <p:cNvSpPr/>
          <p:nvPr/>
        </p:nvSpPr>
        <p:spPr>
          <a:xfrm>
            <a:off x="3070405" y="3145958"/>
            <a:ext cx="891270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400" b="1" dirty="0"/>
              <a:t>232cm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53D7A51-9096-4CF2-99E0-D1CA9593FEFB}"/>
              </a:ext>
            </a:extLst>
          </p:cNvPr>
          <p:cNvSpPr/>
          <p:nvPr/>
        </p:nvSpPr>
        <p:spPr>
          <a:xfrm>
            <a:off x="4472584" y="3145958"/>
            <a:ext cx="1237518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400" b="1" dirty="0"/>
              <a:t>2m 32cm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0F4B7F7-2934-4E6F-BE7E-DBFD6EB5AF6C}"/>
              </a:ext>
            </a:extLst>
          </p:cNvPr>
          <p:cNvSpPr/>
          <p:nvPr/>
        </p:nvSpPr>
        <p:spPr>
          <a:xfrm>
            <a:off x="1565527" y="3595249"/>
            <a:ext cx="849593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400" b="1" dirty="0"/>
              <a:t>5.59m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0021F04-530B-46B8-B412-C2E1386595E3}"/>
              </a:ext>
            </a:extLst>
          </p:cNvPr>
          <p:cNvSpPr/>
          <p:nvPr/>
        </p:nvSpPr>
        <p:spPr>
          <a:xfrm>
            <a:off x="3063192" y="3595249"/>
            <a:ext cx="905697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400" b="1" dirty="0"/>
              <a:t>559cm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17A4D28-5101-4F3A-AE86-ED0228D66E38}"/>
              </a:ext>
            </a:extLst>
          </p:cNvPr>
          <p:cNvSpPr/>
          <p:nvPr/>
        </p:nvSpPr>
        <p:spPr>
          <a:xfrm>
            <a:off x="4465371" y="3595249"/>
            <a:ext cx="1251945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400" b="1" dirty="0"/>
              <a:t>5m 59cm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9375858-2926-459E-B1B4-3A2A167E86A7}"/>
              </a:ext>
            </a:extLst>
          </p:cNvPr>
          <p:cNvSpPr/>
          <p:nvPr/>
        </p:nvSpPr>
        <p:spPr>
          <a:xfrm>
            <a:off x="1553505" y="4054352"/>
            <a:ext cx="873637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400" b="1" dirty="0"/>
              <a:t>4.85m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AEB9330-AA43-4484-8BC6-62A7DC2032A0}"/>
              </a:ext>
            </a:extLst>
          </p:cNvPr>
          <p:cNvSpPr/>
          <p:nvPr/>
        </p:nvSpPr>
        <p:spPr>
          <a:xfrm>
            <a:off x="3051169" y="4054352"/>
            <a:ext cx="929743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400" b="1" dirty="0"/>
              <a:t>485cm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5A14A3C-02C6-4BFB-B427-BD0B75F3573E}"/>
              </a:ext>
            </a:extLst>
          </p:cNvPr>
          <p:cNvSpPr/>
          <p:nvPr/>
        </p:nvSpPr>
        <p:spPr>
          <a:xfrm>
            <a:off x="4454951" y="4054352"/>
            <a:ext cx="1272784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400" b="1" dirty="0"/>
              <a:t>4m 85cm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DC3399F-11CB-46BD-ADCB-8C57C081E538}"/>
              </a:ext>
            </a:extLst>
          </p:cNvPr>
          <p:cNvGrpSpPr/>
          <p:nvPr/>
        </p:nvGrpSpPr>
        <p:grpSpPr>
          <a:xfrm>
            <a:off x="4806609" y="2206696"/>
            <a:ext cx="3197991" cy="2274773"/>
            <a:chOff x="2387803" y="4653649"/>
            <a:chExt cx="4368394" cy="2204416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513EB017-A4BE-43B9-8AE1-DC6B6192EF4A}"/>
                </a:ext>
              </a:extLst>
            </p:cNvPr>
            <p:cNvSpPr/>
            <p:nvPr/>
          </p:nvSpPr>
          <p:spPr>
            <a:xfrm>
              <a:off x="2387803" y="4653649"/>
              <a:ext cx="4368394" cy="220441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14A7ED1-A0E3-4234-BEF8-C0E9E98757AE}"/>
                </a:ext>
              </a:extLst>
            </p:cNvPr>
            <p:cNvSpPr/>
            <p:nvPr/>
          </p:nvSpPr>
          <p:spPr>
            <a:xfrm>
              <a:off x="2571881" y="4668749"/>
              <a:ext cx="4000238" cy="17000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2" charset="0"/>
                </a:rPr>
                <a:t>There are 100cm in 1m.</a:t>
              </a:r>
              <a:br>
                <a:rPr lang="en-GB" dirty="0">
                  <a:latin typeface="Twinkl" pitchFamily="2" charset="0"/>
                </a:rPr>
              </a:br>
              <a:r>
                <a:rPr lang="en-GB" dirty="0">
                  <a:latin typeface="Twinkl" pitchFamily="2" charset="0"/>
                </a:rPr>
                <a:t>So, for every 100cm in a measurement, you can count 1m. For example, how many metres are there in 645cm? </a:t>
              </a:r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789E9399-2FBA-49FD-9F5B-62923FAD14C9}"/>
              </a:ext>
            </a:extLst>
          </p:cNvPr>
          <p:cNvSpPr/>
          <p:nvPr/>
        </p:nvSpPr>
        <p:spPr>
          <a:xfrm>
            <a:off x="6155536" y="3939487"/>
            <a:ext cx="500137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800" b="1" dirty="0">
                <a:solidFill>
                  <a:srgbClr val="0070C0"/>
                </a:solidFill>
              </a:rPr>
              <a:t>6m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78E4CF8-DEE1-4D7F-B6E1-B43153B44941}"/>
              </a:ext>
            </a:extLst>
          </p:cNvPr>
          <p:cNvGrpSpPr/>
          <p:nvPr/>
        </p:nvGrpSpPr>
        <p:grpSpPr>
          <a:xfrm>
            <a:off x="1180613" y="4675904"/>
            <a:ext cx="5636643" cy="1254220"/>
            <a:chOff x="2387803" y="4653650"/>
            <a:chExt cx="4368394" cy="1215428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1E5BEC8-E13A-4043-B418-B0B5B47DDE3A}"/>
                </a:ext>
              </a:extLst>
            </p:cNvPr>
            <p:cNvSpPr/>
            <p:nvPr/>
          </p:nvSpPr>
          <p:spPr>
            <a:xfrm>
              <a:off x="2387803" y="4653650"/>
              <a:ext cx="4368394" cy="121542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31231A9-2565-4F44-A23D-D1D565F67C7F}"/>
                </a:ext>
              </a:extLst>
            </p:cNvPr>
            <p:cNvSpPr/>
            <p:nvPr/>
          </p:nvSpPr>
          <p:spPr>
            <a:xfrm>
              <a:off x="2571881" y="4813978"/>
              <a:ext cx="4000238" cy="894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2" charset="0"/>
                </a:rPr>
                <a:t>What do we do with the 45cm that are left over? There aren’t enough to make a whole metre.</a:t>
              </a:r>
              <a:br>
                <a:rPr lang="en-GB" dirty="0">
                  <a:latin typeface="Twinkl" pitchFamily="2" charset="0"/>
                </a:rPr>
              </a:br>
              <a:r>
                <a:rPr lang="en-GB" dirty="0">
                  <a:latin typeface="Twinkl" pitchFamily="2" charset="0"/>
                </a:rPr>
                <a:t>We write them as centimetres on their own.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CDBA4B6-5B6B-4E79-92B3-23028769659C}"/>
              </a:ext>
            </a:extLst>
          </p:cNvPr>
          <p:cNvGrpSpPr/>
          <p:nvPr/>
        </p:nvGrpSpPr>
        <p:grpSpPr>
          <a:xfrm>
            <a:off x="6721710" y="4243628"/>
            <a:ext cx="1299457" cy="1706844"/>
            <a:chOff x="4105624" y="3521011"/>
            <a:chExt cx="1299457" cy="1706844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E8A78AA9-F8AE-4542-8E2A-E56EC963B09D}"/>
                </a:ext>
              </a:extLst>
            </p:cNvPr>
            <p:cNvSpPr/>
            <p:nvPr/>
          </p:nvSpPr>
          <p:spPr>
            <a:xfrm>
              <a:off x="4105624" y="3928398"/>
              <a:ext cx="1299457" cy="1299457"/>
            </a:xfrm>
            <a:prstGeom prst="ellipse">
              <a:avLst/>
            </a:prstGeom>
            <a:solidFill>
              <a:srgbClr val="0070C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8ABF4F5-3971-46AE-B0E8-77A6656B837E}"/>
                </a:ext>
              </a:extLst>
            </p:cNvPr>
            <p:cNvSpPr/>
            <p:nvPr/>
          </p:nvSpPr>
          <p:spPr>
            <a:xfrm>
              <a:off x="4180246" y="4196447"/>
              <a:ext cx="1150212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b="1" dirty="0">
                  <a:solidFill>
                    <a:schemeClr val="bg1"/>
                  </a:solidFill>
                  <a:latin typeface="Twinkl" pitchFamily="50" charset="0"/>
                  <a:sym typeface="Sassoon Infant Rg" pitchFamily="2" charset="0"/>
                </a:rPr>
                <a:t>645cm = 6m 45cm</a:t>
              </a: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E4D42C5-18D1-4AA7-B7BF-026A6592A40C}"/>
                </a:ext>
              </a:extLst>
            </p:cNvPr>
            <p:cNvSpPr/>
            <p:nvPr/>
          </p:nvSpPr>
          <p:spPr>
            <a:xfrm>
              <a:off x="4507702" y="3675702"/>
              <a:ext cx="495300" cy="495300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CFCEE941-8BB0-421F-BA73-DF3E65C05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208" y="3521011"/>
              <a:ext cx="556305" cy="579008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5B48DA11-79EC-4C1D-ADF2-9CD33D8FCACE}"/>
              </a:ext>
            </a:extLst>
          </p:cNvPr>
          <p:cNvGrpSpPr/>
          <p:nvPr/>
        </p:nvGrpSpPr>
        <p:grpSpPr>
          <a:xfrm>
            <a:off x="6167535" y="2274349"/>
            <a:ext cx="1828800" cy="2128241"/>
            <a:chOff x="5934183" y="2227543"/>
            <a:chExt cx="1828800" cy="2128241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32DBF1E7-328B-4550-B09A-67DC8950D48B}"/>
                </a:ext>
              </a:extLst>
            </p:cNvPr>
            <p:cNvSpPr/>
            <p:nvPr/>
          </p:nvSpPr>
          <p:spPr>
            <a:xfrm>
              <a:off x="5934183" y="2526984"/>
              <a:ext cx="1828800" cy="18288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771B3DF8-F60F-481E-898C-D16EECE4793B}"/>
                </a:ext>
              </a:extLst>
            </p:cNvPr>
            <p:cNvSpPr/>
            <p:nvPr/>
          </p:nvSpPr>
          <p:spPr>
            <a:xfrm>
              <a:off x="6548017" y="2227543"/>
              <a:ext cx="601133" cy="601133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AA4943B-54FE-4001-82FE-343C31C22DF2}"/>
                </a:ext>
              </a:extLst>
            </p:cNvPr>
            <p:cNvSpPr/>
            <p:nvPr/>
          </p:nvSpPr>
          <p:spPr>
            <a:xfrm>
              <a:off x="6028815" y="2953183"/>
              <a:ext cx="1639537" cy="97640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Fill in the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last column in the table.</a:t>
              </a:r>
            </a:p>
          </p:txBody>
        </p:sp>
        <p:sp>
          <p:nvSpPr>
            <p:cNvPr id="90" name="Star: 5 Points 89">
              <a:extLst>
                <a:ext uri="{FF2B5EF4-FFF2-40B4-BE49-F238E27FC236}">
                  <a16:creationId xmlns:a16="http://schemas.microsoft.com/office/drawing/2014/main" id="{CEAD408D-BC4C-43F3-BBCD-2F2AEB8089AA}"/>
                </a:ext>
              </a:extLst>
            </p:cNvPr>
            <p:cNvSpPr/>
            <p:nvPr/>
          </p:nvSpPr>
          <p:spPr>
            <a:xfrm>
              <a:off x="6640804" y="2302912"/>
              <a:ext cx="415559" cy="41555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022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77" grpId="0"/>
      <p:bldP spid="7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BCD3488-9551-4D29-B931-8D06041DD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23" y="1980843"/>
            <a:ext cx="7632700" cy="41151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279589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Remember, when comparing or ordering measurements,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it is better to ensure that all measurements are written in the same unit.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01434" y="697112"/>
            <a:ext cx="274113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Snake Sizes</a:t>
            </a:r>
          </a:p>
        </p:txBody>
      </p:sp>
      <p:pic>
        <p:nvPicPr>
          <p:cNvPr id="5" name="Whole Class">
            <a:extLst>
              <a:ext uri="{FF2B5EF4-FFF2-40B4-BE49-F238E27FC236}">
                <a16:creationId xmlns:a16="http://schemas.microsoft.com/office/drawing/2014/main" id="{7EC88526-4976-47D1-90A4-2F1158922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655C5B7A-32DB-467E-B6EC-5C88317AE8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330214"/>
              </p:ext>
            </p:extLst>
          </p:nvPr>
        </p:nvGraphicFramePr>
        <p:xfrm>
          <a:off x="4792818" y="3781654"/>
          <a:ext cx="3225570" cy="207109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5114">
                  <a:extLst>
                    <a:ext uri="{9D8B030D-6E8A-4147-A177-3AD203B41FA5}">
                      <a16:colId xmlns:a16="http://schemas.microsoft.com/office/drawing/2014/main" val="3862399164"/>
                    </a:ext>
                  </a:extLst>
                </a:gridCol>
                <a:gridCol w="645114">
                  <a:extLst>
                    <a:ext uri="{9D8B030D-6E8A-4147-A177-3AD203B41FA5}">
                      <a16:colId xmlns:a16="http://schemas.microsoft.com/office/drawing/2014/main" val="3699488992"/>
                    </a:ext>
                  </a:extLst>
                </a:gridCol>
                <a:gridCol w="645114">
                  <a:extLst>
                    <a:ext uri="{9D8B030D-6E8A-4147-A177-3AD203B41FA5}">
                      <a16:colId xmlns:a16="http://schemas.microsoft.com/office/drawing/2014/main" val="3940643049"/>
                    </a:ext>
                  </a:extLst>
                </a:gridCol>
                <a:gridCol w="645114">
                  <a:extLst>
                    <a:ext uri="{9D8B030D-6E8A-4147-A177-3AD203B41FA5}">
                      <a16:colId xmlns:a16="http://schemas.microsoft.com/office/drawing/2014/main" val="1482144921"/>
                    </a:ext>
                  </a:extLst>
                </a:gridCol>
                <a:gridCol w="645114">
                  <a:extLst>
                    <a:ext uri="{9D8B030D-6E8A-4147-A177-3AD203B41FA5}">
                      <a16:colId xmlns:a16="http://schemas.microsoft.com/office/drawing/2014/main" val="1156009775"/>
                    </a:ext>
                  </a:extLst>
                </a:gridCol>
              </a:tblGrid>
              <a:tr h="12664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hundreds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tens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ones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tenths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hundredths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8046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965889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D534939D-DAC2-42C9-9D08-EC3920A0A45C}"/>
              </a:ext>
            </a:extLst>
          </p:cNvPr>
          <p:cNvGrpSpPr/>
          <p:nvPr/>
        </p:nvGrpSpPr>
        <p:grpSpPr>
          <a:xfrm>
            <a:off x="4986577" y="5152219"/>
            <a:ext cx="1532186" cy="615553"/>
            <a:chOff x="5258600" y="6159614"/>
            <a:chExt cx="1532186" cy="615553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7B1501A-FC45-49DA-A053-2BF515F7FC6E}"/>
                </a:ext>
              </a:extLst>
            </p:cNvPr>
            <p:cNvSpPr/>
            <p:nvPr/>
          </p:nvSpPr>
          <p:spPr>
            <a:xfrm>
              <a:off x="5920604" y="6159614"/>
              <a:ext cx="274113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5</a:t>
              </a:r>
              <a:endParaRPr lang="en-GB" sz="4000" b="1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C38237E-CF6C-4F4C-AF5F-6BDD1C2DD9D3}"/>
                </a:ext>
              </a:extLst>
            </p:cNvPr>
            <p:cNvSpPr/>
            <p:nvPr/>
          </p:nvSpPr>
          <p:spPr>
            <a:xfrm>
              <a:off x="6579190" y="6159614"/>
              <a:ext cx="211596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1</a:t>
              </a:r>
              <a:endParaRPr lang="en-GB" sz="4000" b="1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06533F0-6C80-47D2-9F6E-48B40C436923}"/>
                </a:ext>
              </a:extLst>
            </p:cNvPr>
            <p:cNvSpPr/>
            <p:nvPr/>
          </p:nvSpPr>
          <p:spPr>
            <a:xfrm>
              <a:off x="5258600" y="6159614"/>
              <a:ext cx="267702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3</a:t>
              </a:r>
              <a:endParaRPr lang="en-GB" sz="4000" b="1" dirty="0"/>
            </a:p>
          </p:txBody>
        </p:sp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id="{274EAED7-0F59-48F1-9F20-81F38810D09D}"/>
              </a:ext>
            </a:extLst>
          </p:cNvPr>
          <p:cNvSpPr/>
          <p:nvPr/>
        </p:nvSpPr>
        <p:spPr>
          <a:xfrm>
            <a:off x="6628935" y="5344444"/>
            <a:ext cx="198783" cy="19878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8E7BE01-4F17-4E3E-8E11-E52AF6DFB633}"/>
              </a:ext>
            </a:extLst>
          </p:cNvPr>
          <p:cNvGrpSpPr/>
          <p:nvPr/>
        </p:nvGrpSpPr>
        <p:grpSpPr>
          <a:xfrm>
            <a:off x="1124560" y="2251961"/>
            <a:ext cx="3197991" cy="1254220"/>
            <a:chOff x="2387803" y="4653650"/>
            <a:chExt cx="4368394" cy="1215428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BBCB6DF-7C8A-4E83-805F-3C164452AB2B}"/>
                </a:ext>
              </a:extLst>
            </p:cNvPr>
            <p:cNvSpPr/>
            <p:nvPr/>
          </p:nvSpPr>
          <p:spPr>
            <a:xfrm>
              <a:off x="2387803" y="4653650"/>
              <a:ext cx="4368394" cy="121542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681BE66-8D08-4F20-9874-18EADE566591}"/>
                </a:ext>
              </a:extLst>
            </p:cNvPr>
            <p:cNvSpPr/>
            <p:nvPr/>
          </p:nvSpPr>
          <p:spPr>
            <a:xfrm>
              <a:off x="2571881" y="4668749"/>
              <a:ext cx="4000238" cy="6263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2" charset="0"/>
                </a:rPr>
                <a:t>How many centimetres are in one metre? 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A733AEC8-E80C-482B-A1FB-B3213FC4505D}"/>
              </a:ext>
            </a:extLst>
          </p:cNvPr>
          <p:cNvSpPr/>
          <p:nvPr/>
        </p:nvSpPr>
        <p:spPr>
          <a:xfrm>
            <a:off x="1755341" y="2918671"/>
            <a:ext cx="1936428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800" b="1" dirty="0">
                <a:solidFill>
                  <a:srgbClr val="0070C0"/>
                </a:solidFill>
              </a:rPr>
              <a:t>1m = 100cm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857FA88-07D6-47E2-812E-A060BF91FFDC}"/>
              </a:ext>
            </a:extLst>
          </p:cNvPr>
          <p:cNvGrpSpPr/>
          <p:nvPr/>
        </p:nvGrpSpPr>
        <p:grpSpPr>
          <a:xfrm>
            <a:off x="4806609" y="2251961"/>
            <a:ext cx="3197991" cy="1254220"/>
            <a:chOff x="2387803" y="4653650"/>
            <a:chExt cx="4368394" cy="1215428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F567FA8-CCDC-4DC6-91EF-9A4F7F6D433A}"/>
                </a:ext>
              </a:extLst>
            </p:cNvPr>
            <p:cNvSpPr/>
            <p:nvPr/>
          </p:nvSpPr>
          <p:spPr>
            <a:xfrm>
              <a:off x="2387803" y="4653650"/>
              <a:ext cx="4368394" cy="121542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7E9933D-5CA1-48DC-8EF2-FF86BD9C8104}"/>
                </a:ext>
              </a:extLst>
            </p:cNvPr>
            <p:cNvSpPr/>
            <p:nvPr/>
          </p:nvSpPr>
          <p:spPr>
            <a:xfrm>
              <a:off x="2571881" y="4668749"/>
              <a:ext cx="4000238" cy="6263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2" charset="0"/>
                </a:rPr>
                <a:t>How do we convert centimetres to metres?</a:t>
              </a:r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ECCEEDD9-D859-4E88-A0B8-DCCDD40A79C8}"/>
              </a:ext>
            </a:extLst>
          </p:cNvPr>
          <p:cNvSpPr/>
          <p:nvPr/>
        </p:nvSpPr>
        <p:spPr>
          <a:xfrm>
            <a:off x="4945269" y="2918671"/>
            <a:ext cx="2920671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800" b="1" dirty="0">
                <a:solidFill>
                  <a:srgbClr val="0070C0"/>
                </a:solidFill>
              </a:rPr>
              <a:t>We divide by 100.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DD07086-732A-4E82-ACBD-4A9450F61AFA}"/>
              </a:ext>
            </a:extLst>
          </p:cNvPr>
          <p:cNvGrpSpPr/>
          <p:nvPr/>
        </p:nvGrpSpPr>
        <p:grpSpPr>
          <a:xfrm>
            <a:off x="1124560" y="3781654"/>
            <a:ext cx="3197991" cy="1254220"/>
            <a:chOff x="2387803" y="4653650"/>
            <a:chExt cx="4368394" cy="1215428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5E6E298-A3B5-4379-AD88-B91AFB433B6B}"/>
                </a:ext>
              </a:extLst>
            </p:cNvPr>
            <p:cNvSpPr/>
            <p:nvPr/>
          </p:nvSpPr>
          <p:spPr>
            <a:xfrm>
              <a:off x="2387803" y="4653650"/>
              <a:ext cx="4368394" cy="121542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B7B2EA9-B7FD-4E82-9A8E-2093DFB3DF9A}"/>
                </a:ext>
              </a:extLst>
            </p:cNvPr>
            <p:cNvSpPr/>
            <p:nvPr/>
          </p:nvSpPr>
          <p:spPr>
            <a:xfrm>
              <a:off x="2571881" y="4813978"/>
              <a:ext cx="4000238" cy="894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2" charset="0"/>
                </a:rPr>
                <a:t>To divide by 100,</a:t>
              </a:r>
              <a:br>
                <a:rPr lang="en-GB" dirty="0">
                  <a:latin typeface="Twinkl" pitchFamily="2" charset="0"/>
                </a:rPr>
              </a:br>
              <a:r>
                <a:rPr lang="en-GB" dirty="0">
                  <a:latin typeface="Twinkl" pitchFamily="2" charset="0"/>
                </a:rPr>
                <a:t>each digit moves two places to the right: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121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0.14063 -4.81481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7" grpId="0"/>
      <p:bldP spid="7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4C588F-16CC-4E16-8DF7-35D51EFB3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43" y="1980843"/>
            <a:ext cx="7626757" cy="41151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435551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Use what you have learned to complete the </a:t>
            </a:r>
            <a:r>
              <a:rPr lang="en-GB" altLang="en-US" b="1" dirty="0">
                <a:solidFill>
                  <a:srgbClr val="0070C0"/>
                </a:solidFill>
                <a:latin typeface="Twinkl" pitchFamily="50" charset="0"/>
                <a:sym typeface="Sassoon Infant Rg" pitchFamily="2" charset="0"/>
              </a:rPr>
              <a:t>Snake Size Table</a:t>
            </a: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611529" y="697112"/>
            <a:ext cx="392094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Snake Size Table</a:t>
            </a:r>
            <a:endParaRPr lang="en-GB" sz="4000" b="1" dirty="0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CFCBE13-33FB-4F51-951B-6E3366E599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73981"/>
              </p:ext>
            </p:extLst>
          </p:nvPr>
        </p:nvGraphicFramePr>
        <p:xfrm>
          <a:off x="1095667" y="2229108"/>
          <a:ext cx="6949440" cy="3657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val="37858458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67469049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440627358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420599231"/>
                    </a:ext>
                  </a:extLst>
                </a:gridCol>
              </a:tblGrid>
              <a:tr h="290956">
                <a:tc gridSpan="4"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Average Lengths of Snakes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Snake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Metres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Centimetres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m and cm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70482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giant anaconda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5.21m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521cm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5m 21cm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0055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puff adder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1m 15cm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63531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boa constrictor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213cm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98306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rattlesnake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1m 85cm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73342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black mamba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255cm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86752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king cobra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4m 86cm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595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blind snake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32cm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90389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reticulated python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3.95m</a:t>
                      </a: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052295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204B6C5-E2CC-4400-AEAA-9CB93C8BB6DD}"/>
              </a:ext>
            </a:extLst>
          </p:cNvPr>
          <p:cNvSpPr/>
          <p:nvPr/>
        </p:nvSpPr>
        <p:spPr>
          <a:xfrm>
            <a:off x="4038824" y="3327259"/>
            <a:ext cx="70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1.15m</a:t>
            </a:r>
          </a:p>
        </p:txBody>
      </p:sp>
      <p:pic>
        <p:nvPicPr>
          <p:cNvPr id="22" name="Individual Work">
            <a:extLst>
              <a:ext uri="{FF2B5EF4-FFF2-40B4-BE49-F238E27FC236}">
                <a16:creationId xmlns:a16="http://schemas.microsoft.com/office/drawing/2014/main" id="{EC296801-2159-41F1-AAA4-AEE3D35DF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E71251A-D3F8-4B91-8467-A129BC084A3E}"/>
              </a:ext>
            </a:extLst>
          </p:cNvPr>
          <p:cNvSpPr/>
          <p:nvPr/>
        </p:nvSpPr>
        <p:spPr>
          <a:xfrm>
            <a:off x="4012374" y="3688576"/>
            <a:ext cx="75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2.13m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22DAEA1-2BB2-4961-AF36-D036589440C6}"/>
              </a:ext>
            </a:extLst>
          </p:cNvPr>
          <p:cNvSpPr/>
          <p:nvPr/>
        </p:nvSpPr>
        <p:spPr>
          <a:xfrm>
            <a:off x="3992337" y="4049893"/>
            <a:ext cx="79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1.85m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E6FC07A-AD1C-4200-A3EF-B766E1B2B425}"/>
              </a:ext>
            </a:extLst>
          </p:cNvPr>
          <p:cNvSpPr/>
          <p:nvPr/>
        </p:nvSpPr>
        <p:spPr>
          <a:xfrm>
            <a:off x="3976307" y="4430090"/>
            <a:ext cx="829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2.55m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E963CF1-D6F6-4D3D-BBF7-3B86C77045DB}"/>
              </a:ext>
            </a:extLst>
          </p:cNvPr>
          <p:cNvSpPr/>
          <p:nvPr/>
        </p:nvSpPr>
        <p:spPr>
          <a:xfrm>
            <a:off x="3973902" y="4790457"/>
            <a:ext cx="833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4.86m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B8C58BD-8F82-4FF2-8602-A98F4F1A0EDC}"/>
              </a:ext>
            </a:extLst>
          </p:cNvPr>
          <p:cNvSpPr/>
          <p:nvPr/>
        </p:nvSpPr>
        <p:spPr>
          <a:xfrm>
            <a:off x="3942644" y="5150824"/>
            <a:ext cx="896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0.32cm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CB64B4F-B8FB-4C84-9DB2-7F6A5096E2CD}"/>
              </a:ext>
            </a:extLst>
          </p:cNvPr>
          <p:cNvSpPr/>
          <p:nvPr/>
        </p:nvSpPr>
        <p:spPr>
          <a:xfrm>
            <a:off x="5465458" y="3327259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115cm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C722EE1-8B92-4322-B41C-919A254C5F9D}"/>
              </a:ext>
            </a:extLst>
          </p:cNvPr>
          <p:cNvSpPr/>
          <p:nvPr/>
        </p:nvSpPr>
        <p:spPr>
          <a:xfrm>
            <a:off x="5428589" y="4049893"/>
            <a:ext cx="829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185cm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9CAA344-D6FA-4468-82D3-E2F2BBB78BEB}"/>
              </a:ext>
            </a:extLst>
          </p:cNvPr>
          <p:cNvSpPr/>
          <p:nvPr/>
        </p:nvSpPr>
        <p:spPr>
          <a:xfrm>
            <a:off x="5400536" y="4790457"/>
            <a:ext cx="885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486cm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E607C97-D42C-46FA-8AC3-50F2EBDDFAAE}"/>
              </a:ext>
            </a:extLst>
          </p:cNvPr>
          <p:cNvSpPr/>
          <p:nvPr/>
        </p:nvSpPr>
        <p:spPr>
          <a:xfrm>
            <a:off x="5415765" y="5509361"/>
            <a:ext cx="854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395cm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3F14759-E7EA-4EB6-827F-805A70AB7847}"/>
              </a:ext>
            </a:extLst>
          </p:cNvPr>
          <p:cNvSpPr/>
          <p:nvPr/>
        </p:nvSpPr>
        <p:spPr>
          <a:xfrm>
            <a:off x="6778575" y="3688576"/>
            <a:ext cx="1069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2m 13cm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131755C-7B84-4D58-AA6A-D386905E4BFE}"/>
              </a:ext>
            </a:extLst>
          </p:cNvPr>
          <p:cNvSpPr/>
          <p:nvPr/>
        </p:nvSpPr>
        <p:spPr>
          <a:xfrm>
            <a:off x="6742508" y="4418310"/>
            <a:ext cx="1141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2m 55cm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3A23F4D-1310-4CD4-A673-B0B067A33BC8}"/>
              </a:ext>
            </a:extLst>
          </p:cNvPr>
          <p:cNvSpPr/>
          <p:nvPr/>
        </p:nvSpPr>
        <p:spPr>
          <a:xfrm>
            <a:off x="6761744" y="5150824"/>
            <a:ext cx="1103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0m 32cm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BCF3478-9C06-423C-97ED-B8698F659BA3}"/>
              </a:ext>
            </a:extLst>
          </p:cNvPr>
          <p:cNvSpPr/>
          <p:nvPr/>
        </p:nvSpPr>
        <p:spPr>
          <a:xfrm>
            <a:off x="6755332" y="5525914"/>
            <a:ext cx="1116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Kalam" panose="02000000000000000000" pitchFamily="2" charset="0"/>
                <a:cs typeface="Kalam" panose="02000000000000000000" pitchFamily="2" charset="0"/>
              </a:rPr>
              <a:t>3m 95cm</a:t>
            </a:r>
          </a:p>
        </p:txBody>
      </p:sp>
    </p:spTree>
    <p:extLst>
      <p:ext uri="{BB962C8B-B14F-4D97-AF65-F5344CB8AC3E}">
        <p14:creationId xmlns:p14="http://schemas.microsoft.com/office/powerpoint/2010/main" val="157072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6" grpId="0"/>
      <p:bldP spid="38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BF852D0-5BB2-4505-979F-459F7B301C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2" b="4535"/>
          <a:stretch/>
        </p:blipFill>
        <p:spPr>
          <a:xfrm>
            <a:off x="755650" y="1981200"/>
            <a:ext cx="7626350" cy="4114800"/>
          </a:xfrm>
          <a:prstGeom prst="rect">
            <a:avLst/>
          </a:prstGeom>
        </p:spPr>
      </p:pic>
      <p:sp>
        <p:nvSpPr>
          <p:cNvPr id="55" name="Question">
            <a:extLst>
              <a:ext uri="{FF2B5EF4-FFF2-40B4-BE49-F238E27FC236}">
                <a16:creationId xmlns:a16="http://schemas.microsoft.com/office/drawing/2014/main" id="{33CD6DF6-BBED-4B01-BD3A-9E310DDCB5A8}"/>
              </a:ext>
            </a:extLst>
          </p:cNvPr>
          <p:cNvSpPr/>
          <p:nvPr/>
        </p:nvSpPr>
        <p:spPr>
          <a:xfrm>
            <a:off x="1080954" y="1982391"/>
            <a:ext cx="1741488" cy="430213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latin typeface="Twinkl" pitchFamily="2" charset="0"/>
              </a:rPr>
              <a:t>Table</a:t>
            </a:r>
          </a:p>
        </p:txBody>
      </p:sp>
      <p:sp>
        <p:nvSpPr>
          <p:cNvPr id="7" name="Rectangle 6"/>
          <p:cNvSpPr/>
          <p:nvPr/>
        </p:nvSpPr>
        <p:spPr>
          <a:xfrm>
            <a:off x="755650" y="143573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The average length of a Nile crocodile is 4.25m.</a:t>
            </a:r>
          </a:p>
        </p:txBody>
      </p:sp>
      <p:sp>
        <p:nvSpPr>
          <p:cNvPr id="8" name="Rectangle 7"/>
          <p:cNvSpPr/>
          <p:nvPr/>
        </p:nvSpPr>
        <p:spPr>
          <a:xfrm>
            <a:off x="2621147" y="697112"/>
            <a:ext cx="3901710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Snake Size Table</a:t>
            </a:r>
            <a:endParaRPr lang="en-GB" sz="4000" b="1" dirty="0"/>
          </a:p>
        </p:txBody>
      </p:sp>
      <p:pic>
        <p:nvPicPr>
          <p:cNvPr id="22" name="Individual Work">
            <a:extLst>
              <a:ext uri="{FF2B5EF4-FFF2-40B4-BE49-F238E27FC236}">
                <a16:creationId xmlns:a16="http://schemas.microsoft.com/office/drawing/2014/main" id="{EC296801-2159-41F1-AAA4-AEE3D35DF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EA4A1BE0-C646-40E5-B4C9-93CE957EB6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939835"/>
              </p:ext>
            </p:extLst>
          </p:nvPr>
        </p:nvGraphicFramePr>
        <p:xfrm>
          <a:off x="1095666" y="3251445"/>
          <a:ext cx="6949442" cy="2560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74721">
                  <a:extLst>
                    <a:ext uri="{9D8B030D-6E8A-4147-A177-3AD203B41FA5}">
                      <a16:colId xmlns:a16="http://schemas.microsoft.com/office/drawing/2014/main" val="1063223968"/>
                    </a:ext>
                  </a:extLst>
                </a:gridCol>
                <a:gridCol w="3474721">
                  <a:extLst>
                    <a:ext uri="{9D8B030D-6E8A-4147-A177-3AD203B41FA5}">
                      <a16:colId xmlns:a16="http://schemas.microsoft.com/office/drawing/2014/main" val="369948899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>
                          <a:latin typeface="+mn-lt"/>
                        </a:rPr>
                        <a:t>Shorter than a Nile crocodile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>
                          <a:latin typeface="+mn-lt"/>
                        </a:rPr>
                        <a:t>Longer than a Nile crocodile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16882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0055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842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81105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9568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86468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580F8E89-C539-477E-99C6-441B54FEDCD9}"/>
              </a:ext>
            </a:extLst>
          </p:cNvPr>
          <p:cNvGrpSpPr/>
          <p:nvPr/>
        </p:nvGrpSpPr>
        <p:grpSpPr>
          <a:xfrm>
            <a:off x="1867202" y="3625047"/>
            <a:ext cx="5398378" cy="2187735"/>
            <a:chOff x="1867202" y="3994163"/>
            <a:chExt cx="5398378" cy="218773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EA47959-4D60-40A1-ADA3-DE85EC831AF7}"/>
                </a:ext>
              </a:extLst>
            </p:cNvPr>
            <p:cNvSpPr/>
            <p:nvPr/>
          </p:nvSpPr>
          <p:spPr>
            <a:xfrm>
              <a:off x="2199024" y="3994163"/>
              <a:ext cx="12875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70C0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blind snake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7720BA9-4F75-49AE-A043-42505E14FD7E}"/>
                </a:ext>
              </a:extLst>
            </p:cNvPr>
            <p:cNvSpPr/>
            <p:nvPr/>
          </p:nvSpPr>
          <p:spPr>
            <a:xfrm>
              <a:off x="1867202" y="4344505"/>
              <a:ext cx="19511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70C0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reticulated python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FC86095-45C8-4D07-AC33-51D88889F1D7}"/>
                </a:ext>
              </a:extLst>
            </p:cNvPr>
            <p:cNvSpPr/>
            <p:nvPr/>
          </p:nvSpPr>
          <p:spPr>
            <a:xfrm>
              <a:off x="2086012" y="4710481"/>
              <a:ext cx="15135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70C0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black mamba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AD9B283-B881-4E72-94F7-5C259D02DCB7}"/>
                </a:ext>
              </a:extLst>
            </p:cNvPr>
            <p:cNvSpPr/>
            <p:nvPr/>
          </p:nvSpPr>
          <p:spPr>
            <a:xfrm>
              <a:off x="2199024" y="5079813"/>
              <a:ext cx="12875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70C0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rattlesnake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69FA2A7-E5A1-45BE-9EA3-00E88D71CA65}"/>
                </a:ext>
              </a:extLst>
            </p:cNvPr>
            <p:cNvSpPr/>
            <p:nvPr/>
          </p:nvSpPr>
          <p:spPr>
            <a:xfrm>
              <a:off x="2247915" y="5443234"/>
              <a:ext cx="11897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70C0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puff adder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D28D7EB-CD54-4D6B-98EF-DE1EA538AE57}"/>
                </a:ext>
              </a:extLst>
            </p:cNvPr>
            <p:cNvSpPr/>
            <p:nvPr/>
          </p:nvSpPr>
          <p:spPr>
            <a:xfrm>
              <a:off x="5562870" y="3994163"/>
              <a:ext cx="17027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70C0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giant anaconda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571F263-7CCE-4198-8954-362199091A4E}"/>
                </a:ext>
              </a:extLst>
            </p:cNvPr>
            <p:cNvSpPr/>
            <p:nvPr/>
          </p:nvSpPr>
          <p:spPr>
            <a:xfrm>
              <a:off x="5821754" y="4344505"/>
              <a:ext cx="11849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70C0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king cobra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6CDC223-DB06-41EE-A3FD-4B3D4DD626C6}"/>
                </a:ext>
              </a:extLst>
            </p:cNvPr>
            <p:cNvSpPr/>
            <p:nvPr/>
          </p:nvSpPr>
          <p:spPr>
            <a:xfrm>
              <a:off x="2033113" y="5812566"/>
              <a:ext cx="16193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0070C0"/>
                  </a:solidFill>
                  <a:latin typeface="Kalam" panose="02000000000000000000" pitchFamily="2" charset="0"/>
                  <a:cs typeface="Kalam" panose="02000000000000000000" pitchFamily="2" charset="0"/>
                </a:rPr>
                <a:t>boa constrictor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81D04C-48C9-427D-BF44-8F4856DECFE8}"/>
              </a:ext>
            </a:extLst>
          </p:cNvPr>
          <p:cNvGrpSpPr/>
          <p:nvPr/>
        </p:nvGrpSpPr>
        <p:grpSpPr>
          <a:xfrm>
            <a:off x="1108528" y="2276841"/>
            <a:ext cx="2351899" cy="2651340"/>
            <a:chOff x="5565794" y="1238059"/>
            <a:chExt cx="2351899" cy="265134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0BC6BA4-8774-4F2F-AC8F-4F083AA11A20}"/>
                </a:ext>
              </a:extLst>
            </p:cNvPr>
            <p:cNvSpPr/>
            <p:nvPr/>
          </p:nvSpPr>
          <p:spPr>
            <a:xfrm>
              <a:off x="5565794" y="1537500"/>
              <a:ext cx="2351899" cy="23518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D17318E-3C3B-4353-AA6C-F9A6AAF464E9}"/>
                </a:ext>
              </a:extLst>
            </p:cNvPr>
            <p:cNvSpPr/>
            <p:nvPr/>
          </p:nvSpPr>
          <p:spPr>
            <a:xfrm>
              <a:off x="6441177" y="1238059"/>
              <a:ext cx="601133" cy="601133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610B29C-4E91-4964-8CA0-F6D96DE6822C}"/>
                </a:ext>
              </a:extLst>
            </p:cNvPr>
            <p:cNvSpPr/>
            <p:nvPr/>
          </p:nvSpPr>
          <p:spPr>
            <a:xfrm>
              <a:off x="5565794" y="1922105"/>
              <a:ext cx="2351899" cy="180740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Use your </a:t>
              </a:r>
              <a:r>
                <a:rPr lang="en-GB" altLang="en-US" b="1" dirty="0">
                  <a:solidFill>
                    <a:srgbClr val="0070C0"/>
                  </a:solidFill>
                  <a:latin typeface="Twinkl" pitchFamily="50" charset="0"/>
                  <a:sym typeface="Sassoon Infant Rg" pitchFamily="2" charset="0"/>
                </a:rPr>
                <a:t>Snake</a:t>
              </a:r>
              <a:br>
                <a:rPr lang="en-GB" altLang="en-US" b="1" dirty="0">
                  <a:solidFill>
                    <a:srgbClr val="0070C0"/>
                  </a:solidFill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b="1" dirty="0">
                  <a:solidFill>
                    <a:srgbClr val="0070C0"/>
                  </a:solidFill>
                  <a:latin typeface="Twinkl" pitchFamily="50" charset="0"/>
                  <a:sym typeface="Sassoon Infant Rg" pitchFamily="2" charset="0"/>
                </a:rPr>
                <a:t>Size Table</a:t>
              </a: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 to decide whether each snake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is shorter than or longer than a Nile crocodile. </a:t>
              </a:r>
            </a:p>
          </p:txBody>
        </p:sp>
        <p:sp>
          <p:nvSpPr>
            <p:cNvPr id="29" name="Star: 5 Points 28">
              <a:extLst>
                <a:ext uri="{FF2B5EF4-FFF2-40B4-BE49-F238E27FC236}">
                  <a16:creationId xmlns:a16="http://schemas.microsoft.com/office/drawing/2014/main" id="{71EAE069-8794-4103-BFE1-0D4553AF79FC}"/>
                </a:ext>
              </a:extLst>
            </p:cNvPr>
            <p:cNvSpPr/>
            <p:nvPr/>
          </p:nvSpPr>
          <p:spPr>
            <a:xfrm>
              <a:off x="6533963" y="1300583"/>
              <a:ext cx="415559" cy="41555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A914D06B-3B5C-4807-A24D-E846C28ED3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630738"/>
              </p:ext>
            </p:extLst>
          </p:nvPr>
        </p:nvGraphicFramePr>
        <p:xfrm>
          <a:off x="1095667" y="2395386"/>
          <a:ext cx="6949440" cy="34137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val="37858458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67469049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440627358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420599231"/>
                    </a:ext>
                  </a:extLst>
                </a:gridCol>
              </a:tblGrid>
              <a:tr h="290956">
                <a:tc gridSpan="4"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Average Lengths of Snakes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Snake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Metres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Centimetres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m and cm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704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giant anaconda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5.21m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521cm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5m 21cm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005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puff adder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1.15m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115cm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1m 15cm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6353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boa constrictor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2.13m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213cm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2m 13cm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9830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rattlesnake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1.85m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185cm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1m 85cm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733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black mamba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2.55m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255cm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2m 55cm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867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king cobra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4.86m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486cm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4m 86cm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5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blind snake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0.32m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32cm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0m 32cm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903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reticulated python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3.95m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395cm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3m 95cm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052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993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0" y="143573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Use your marvellous measurement skills to complete these activity sheets.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564768" y="859909"/>
            <a:ext cx="6014467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400" b="1" dirty="0"/>
              <a:t>Converting Metric Measurements of Length</a:t>
            </a:r>
            <a:endParaRPr lang="en-GB" sz="2400" b="1" dirty="0"/>
          </a:p>
        </p:txBody>
      </p:sp>
      <p:pic>
        <p:nvPicPr>
          <p:cNvPr id="22" name="Individual Work">
            <a:extLst>
              <a:ext uri="{FF2B5EF4-FFF2-40B4-BE49-F238E27FC236}">
                <a16:creationId xmlns:a16="http://schemas.microsoft.com/office/drawing/2014/main" id="{EC296801-2159-41F1-AAA4-AEE3D35DF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DDC7D6-D0A7-48FD-8638-EE6D7DC46A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35"/>
          <a:stretch/>
        </p:blipFill>
        <p:spPr>
          <a:xfrm>
            <a:off x="761593" y="1981200"/>
            <a:ext cx="7626757" cy="411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B38B95-C4A5-4809-B27D-C8AD4CEAF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70" y="2146881"/>
            <a:ext cx="2669935" cy="37766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D49ED2-8C45-4036-867E-1F8072F215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193" y="2146881"/>
            <a:ext cx="2669935" cy="37766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F3F97C-EEFD-4F0A-B02A-3E37C8ABD6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616" y="2146881"/>
            <a:ext cx="2669935" cy="37766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0E5FF00-CAC1-4FCA-A8C8-6465C27693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039" y="2146881"/>
            <a:ext cx="2669935" cy="37766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C0B79EA-EDF6-4E48-900F-F1297D3BC5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462" y="2146881"/>
            <a:ext cx="2669935" cy="37766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B1E9F4F-FC7B-444B-A95E-C75409722C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887" y="2146881"/>
            <a:ext cx="2669935" cy="37766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368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7CA19B-8059-4FAA-8A19-B7B4282EE35D}"/>
              </a:ext>
            </a:extLst>
          </p:cNvPr>
          <p:cNvGrpSpPr/>
          <p:nvPr/>
        </p:nvGrpSpPr>
        <p:grpSpPr>
          <a:xfrm>
            <a:off x="445574" y="702863"/>
            <a:ext cx="7942777" cy="5389961"/>
            <a:chOff x="445574" y="702863"/>
            <a:chExt cx="7942777" cy="53899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14B20E3-72F8-4C51-8C9F-081EDB28315E}"/>
                </a:ext>
              </a:extLst>
            </p:cNvPr>
            <p:cNvSpPr/>
            <p:nvPr/>
          </p:nvSpPr>
          <p:spPr>
            <a:xfrm>
              <a:off x="4563663" y="1819414"/>
              <a:ext cx="3824688" cy="4273409"/>
            </a:xfrm>
            <a:prstGeom prst="rect">
              <a:avLst/>
            </a:prstGeom>
            <a:solidFill>
              <a:srgbClr val="4EB2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6FB82F6-CF97-4395-9E3E-73E2BD997F62}"/>
                </a:ext>
              </a:extLst>
            </p:cNvPr>
            <p:cNvSpPr/>
            <p:nvPr/>
          </p:nvSpPr>
          <p:spPr>
            <a:xfrm>
              <a:off x="755650" y="1822827"/>
              <a:ext cx="3816349" cy="4269997"/>
            </a:xfrm>
            <a:prstGeom prst="rect">
              <a:avLst/>
            </a:prstGeom>
            <a:solidFill>
              <a:srgbClr val="007A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0DD7B70-B012-405E-BD50-D30660595C36}"/>
                </a:ext>
              </a:extLst>
            </p:cNvPr>
            <p:cNvSpPr/>
            <p:nvPr/>
          </p:nvSpPr>
          <p:spPr>
            <a:xfrm>
              <a:off x="755649" y="1364071"/>
              <a:ext cx="7632701" cy="458757"/>
            </a:xfrm>
            <a:prstGeom prst="rect">
              <a:avLst/>
            </a:prstGeom>
            <a:solidFill>
              <a:srgbClr val="C7E8FD"/>
            </a:solidFill>
          </p:spPr>
          <p:txBody>
            <a:bodyPr wrap="square" lIns="72000" tIns="72000" rIns="72000" bIns="108000">
              <a:spAutoFit/>
            </a:bodyPr>
            <a:lstStyle/>
            <a:p>
              <a:pPr algn="ctr"/>
              <a:r>
                <a:rPr lang="en-GB" dirty="0"/>
                <a:t>Dive in by completing your own activity!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458A48-7641-4DD7-9AD4-3147C89132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55" t="500" r="27421" b="1"/>
            <a:stretch/>
          </p:blipFill>
          <p:spPr>
            <a:xfrm>
              <a:off x="755650" y="1819415"/>
              <a:ext cx="3818059" cy="427340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57A649E-9F63-4550-A9F1-25BCE9276625}"/>
                </a:ext>
              </a:extLst>
            </p:cNvPr>
            <p:cNvSpPr/>
            <p:nvPr/>
          </p:nvSpPr>
          <p:spPr>
            <a:xfrm>
              <a:off x="445574" y="702863"/>
              <a:ext cx="2205347" cy="355276"/>
            </a:xfrm>
            <a:prstGeom prst="rect">
              <a:avLst/>
            </a:prstGeom>
            <a:solidFill>
              <a:srgbClr val="072F54"/>
            </a:solidFill>
          </p:spPr>
          <p:txBody>
            <a:bodyPr wrap="square" lIns="180000" tIns="36000" rIns="180000" bIns="72000" anchor="ctr">
              <a:spAutoFit/>
            </a:bodyPr>
            <a:lstStyle/>
            <a:p>
              <a:pPr algn="ctr"/>
              <a:r>
                <a:rPr lang="en-GB" altLang="en-US" sz="1600" b="1" dirty="0">
                  <a:solidFill>
                    <a:schemeClr val="bg1"/>
                  </a:solidFill>
                </a:rPr>
                <a:t>Diving into Mastery</a:t>
              </a:r>
              <a:endParaRPr lang="en-GB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BC83F13-DF10-45D8-B65E-59F11219DB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19"/>
          <a:stretch/>
        </p:blipFill>
        <p:spPr>
          <a:xfrm rot="1521823">
            <a:off x="1101869" y="2278366"/>
            <a:ext cx="1583172" cy="13006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E8DC15-0280-470B-B755-ED019A3C4B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98" b="45316"/>
          <a:stretch/>
        </p:blipFill>
        <p:spPr>
          <a:xfrm rot="1521823">
            <a:off x="2744756" y="2880443"/>
            <a:ext cx="791618" cy="1224593"/>
          </a:xfrm>
          <a:prstGeom prst="rect">
            <a:avLst/>
          </a:prstGeom>
        </p:spPr>
      </p:pic>
      <p:pic>
        <p:nvPicPr>
          <p:cNvPr id="10" name="Boy Writing">
            <a:extLst>
              <a:ext uri="{FF2B5EF4-FFF2-40B4-BE49-F238E27FC236}">
                <a16:creationId xmlns:a16="http://schemas.microsoft.com/office/drawing/2014/main" id="{FF937123-237E-44E9-971C-1AAFC7A12F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" t="622" r="32362"/>
          <a:stretch/>
        </p:blipFill>
        <p:spPr>
          <a:xfrm>
            <a:off x="755648" y="1928692"/>
            <a:ext cx="4038155" cy="41641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36B844-4F07-4B3F-8307-FFFA95A225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26" y="2032605"/>
            <a:ext cx="2722090" cy="38504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681319-1409-4237-8654-C7AF8E5A7C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23" y="2032605"/>
            <a:ext cx="2722090" cy="38504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2132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6D2CFB-943A-4002-AF86-30FE68A47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41" t="10468" r="10463" b="11019"/>
          <a:stretch/>
        </p:blipFill>
        <p:spPr>
          <a:xfrm>
            <a:off x="755650" y="1982734"/>
            <a:ext cx="7626350" cy="4113266"/>
          </a:xfrm>
          <a:prstGeom prst="rect">
            <a:avLst/>
          </a:prstGeom>
        </p:spPr>
      </p:pic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DA69EAA5-0E5B-457B-B151-8940AFC879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854823"/>
              </p:ext>
            </p:extLst>
          </p:nvPr>
        </p:nvGraphicFramePr>
        <p:xfrm>
          <a:off x="833718" y="4560899"/>
          <a:ext cx="7493574" cy="1463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48929">
                  <a:extLst>
                    <a:ext uri="{9D8B030D-6E8A-4147-A177-3AD203B41FA5}">
                      <a16:colId xmlns:a16="http://schemas.microsoft.com/office/drawing/2014/main" val="1063223968"/>
                    </a:ext>
                  </a:extLst>
                </a:gridCol>
                <a:gridCol w="1248929">
                  <a:extLst>
                    <a:ext uri="{9D8B030D-6E8A-4147-A177-3AD203B41FA5}">
                      <a16:colId xmlns:a16="http://schemas.microsoft.com/office/drawing/2014/main" val="3352767718"/>
                    </a:ext>
                  </a:extLst>
                </a:gridCol>
                <a:gridCol w="1248929">
                  <a:extLst>
                    <a:ext uri="{9D8B030D-6E8A-4147-A177-3AD203B41FA5}">
                      <a16:colId xmlns:a16="http://schemas.microsoft.com/office/drawing/2014/main" val="3270914186"/>
                    </a:ext>
                  </a:extLst>
                </a:gridCol>
                <a:gridCol w="1248929">
                  <a:extLst>
                    <a:ext uri="{9D8B030D-6E8A-4147-A177-3AD203B41FA5}">
                      <a16:colId xmlns:a16="http://schemas.microsoft.com/office/drawing/2014/main" val="3213700810"/>
                    </a:ext>
                  </a:extLst>
                </a:gridCol>
                <a:gridCol w="1248929">
                  <a:extLst>
                    <a:ext uri="{9D8B030D-6E8A-4147-A177-3AD203B41FA5}">
                      <a16:colId xmlns:a16="http://schemas.microsoft.com/office/drawing/2014/main" val="657863474"/>
                    </a:ext>
                  </a:extLst>
                </a:gridCol>
                <a:gridCol w="1248929">
                  <a:extLst>
                    <a:ext uri="{9D8B030D-6E8A-4147-A177-3AD203B41FA5}">
                      <a16:colId xmlns:a16="http://schemas.microsoft.com/office/drawing/2014/main" val="2272436836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shortest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longest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i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00552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755650" y="1283330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Here are the average lengths of some spiders and snakes.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Order them from shortest to longest.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98CE0F-4132-4ABA-94AF-46144942E54D}"/>
              </a:ext>
            </a:extLst>
          </p:cNvPr>
          <p:cNvSpPr/>
          <p:nvPr/>
        </p:nvSpPr>
        <p:spPr>
          <a:xfrm>
            <a:off x="2302951" y="697112"/>
            <a:ext cx="453810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Spiders and Snakes</a:t>
            </a:r>
            <a:endParaRPr lang="en-GB" sz="4000" b="1" dirty="0"/>
          </a:p>
        </p:txBody>
      </p:sp>
      <p:pic>
        <p:nvPicPr>
          <p:cNvPr id="14" name="Talking Partners">
            <a:extLst>
              <a:ext uri="{FF2B5EF4-FFF2-40B4-BE49-F238E27FC236}">
                <a16:creationId xmlns:a16="http://schemas.microsoft.com/office/drawing/2014/main" id="{0FAA842B-25B3-4960-9F6B-99B3F512D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919049D-0988-4AA0-9C36-AB31B7B21077}"/>
              </a:ext>
            </a:extLst>
          </p:cNvPr>
          <p:cNvSpPr/>
          <p:nvPr/>
        </p:nvSpPr>
        <p:spPr>
          <a:xfrm>
            <a:off x="3283364" y="3523468"/>
            <a:ext cx="1261524" cy="884070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sz="1600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orb-weaver spider</a:t>
            </a:r>
          </a:p>
          <a:p>
            <a:pPr algn="ctr"/>
            <a:r>
              <a:rPr lang="en-GB" altLang="en-US" sz="1600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38 mm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D9C845-FC6D-4D72-9B97-4F4C298AA535}"/>
              </a:ext>
            </a:extLst>
          </p:cNvPr>
          <p:cNvSpPr/>
          <p:nvPr/>
        </p:nvSpPr>
        <p:spPr>
          <a:xfrm>
            <a:off x="1221189" y="2869780"/>
            <a:ext cx="1244512" cy="884070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sz="1600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reticulated python</a:t>
            </a:r>
          </a:p>
          <a:p>
            <a:pPr algn="ctr"/>
            <a:r>
              <a:rPr lang="en-GB" altLang="en-US" sz="1600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3.95m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7CA96C-5B6A-48FE-B680-6CBEA19A885F}"/>
              </a:ext>
            </a:extLst>
          </p:cNvPr>
          <p:cNvSpPr/>
          <p:nvPr/>
        </p:nvSpPr>
        <p:spPr>
          <a:xfrm>
            <a:off x="2781340" y="2427453"/>
            <a:ext cx="1261524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sz="1600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puff adder</a:t>
            </a:r>
          </a:p>
          <a:p>
            <a:pPr algn="ctr"/>
            <a:r>
              <a:rPr lang="en-GB" altLang="en-US" sz="1600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115cm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A45E27-6652-4732-8375-3184A281D50A}"/>
              </a:ext>
            </a:extLst>
          </p:cNvPr>
          <p:cNvSpPr/>
          <p:nvPr/>
        </p:nvSpPr>
        <p:spPr>
          <a:xfrm>
            <a:off x="4616923" y="2695908"/>
            <a:ext cx="1261524" cy="884070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sz="1600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king baboon spider</a:t>
            </a:r>
          </a:p>
          <a:p>
            <a:pPr algn="ctr"/>
            <a:r>
              <a:rPr lang="en-GB" altLang="en-US" sz="1600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8cm 7mm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931B8EB-5804-4D99-A110-B76522B72C19}"/>
              </a:ext>
            </a:extLst>
          </p:cNvPr>
          <p:cNvSpPr/>
          <p:nvPr/>
        </p:nvSpPr>
        <p:spPr>
          <a:xfrm>
            <a:off x="5950482" y="2298461"/>
            <a:ext cx="1261524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sz="1600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blind snake</a:t>
            </a:r>
          </a:p>
          <a:p>
            <a:pPr algn="ctr"/>
            <a:r>
              <a:rPr lang="en-GB" altLang="en-US" sz="1600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32cm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35945B3-A398-401A-9DFF-E62DBAC4C57E}"/>
              </a:ext>
            </a:extLst>
          </p:cNvPr>
          <p:cNvSpPr/>
          <p:nvPr/>
        </p:nvSpPr>
        <p:spPr>
          <a:xfrm>
            <a:off x="6452506" y="3401828"/>
            <a:ext cx="1261524" cy="884070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sz="1600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Goliath </a:t>
            </a:r>
            <a:r>
              <a:rPr lang="en-GB" altLang="en-US" sz="1600" dirty="0" err="1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birdeater</a:t>
            </a:r>
            <a:endParaRPr lang="en-GB" altLang="en-US" sz="1600" dirty="0">
              <a:latin typeface="Kalam" panose="02000000000000000000" pitchFamily="2" charset="0"/>
              <a:cs typeface="Kalam" panose="02000000000000000000" pitchFamily="2" charset="0"/>
              <a:sym typeface="Sassoon Infant Rg" pitchFamily="2" charset="0"/>
            </a:endParaRPr>
          </a:p>
          <a:p>
            <a:pPr algn="ctr"/>
            <a:r>
              <a:rPr lang="en-GB" altLang="en-US" sz="1600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11.9cm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109AD72-1B5E-4311-9145-16DF41714E1D}"/>
              </a:ext>
            </a:extLst>
          </p:cNvPr>
          <p:cNvCxnSpPr>
            <a:cxnSpLocks/>
          </p:cNvCxnSpPr>
          <p:nvPr/>
        </p:nvCxnSpPr>
        <p:spPr>
          <a:xfrm>
            <a:off x="2078230" y="4840587"/>
            <a:ext cx="498754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48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-0.2691 0.2321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5" y="1159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59259E-6 L -0.27864 0.354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41" y="1770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33333E-6 L -0.34236 0.2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18" y="125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-0.15191 0.4340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04" y="2169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96296E-6 L 0.33177 0.412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80" y="2062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0.63959 0.3289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79" y="1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8" grpId="0"/>
      <p:bldP spid="18" grpId="1"/>
      <p:bldP spid="20" grpId="0"/>
      <p:bldP spid="20" grpId="1"/>
      <p:bldP spid="21" grpId="0"/>
      <p:bldP spid="21" grpId="1"/>
      <p:bldP spid="24" grpId="0"/>
      <p:bldP spid="24" grpId="1"/>
      <p:bldP spid="25" grpId="0"/>
      <p:bldP spid="2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/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/>
              <a:t>Aim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r>
              <a:rPr lang="en-GB" dirty="0"/>
              <a:t>I can convert from millimetres to centimetres and vice versa. </a:t>
            </a:r>
          </a:p>
          <a:p>
            <a:r>
              <a:rPr lang="en-GB" dirty="0"/>
              <a:t>I can convert from centimetres to metres and vice versa.</a:t>
            </a:r>
          </a:p>
          <a:p>
            <a:r>
              <a:rPr lang="en-GB" dirty="0"/>
              <a:t>I can compare and order mixed metric measurements of length.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5804F955-8101-40CF-BEEF-419723641E88}"/>
              </a:ext>
            </a:extLst>
          </p:cNvPr>
          <p:cNvSpPr txBox="1">
            <a:spLocks/>
          </p:cNvSpPr>
          <p:nvPr/>
        </p:nvSpPr>
        <p:spPr>
          <a:xfrm>
            <a:off x="628650" y="1279525"/>
            <a:ext cx="7886700" cy="1409700"/>
          </a:xfrm>
          <a:prstGeom prst="roundRect">
            <a:avLst>
              <a:gd name="adj" fmla="val 2583"/>
            </a:avLst>
          </a:prstGeom>
        </p:spPr>
        <p:txBody>
          <a:bodyPr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 can convert metric measures involving length. </a:t>
            </a:r>
            <a:endParaRPr lang="en-GB" dirty="0">
              <a:solidFill>
                <a:srgbClr val="00B050"/>
              </a:solidFill>
            </a:endParaRPr>
          </a:p>
          <a:p>
            <a:pPr>
              <a:defRPr/>
            </a:pPr>
            <a:endParaRPr lang="en-GB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EB277ED5-1913-4462-A5C8-5C102F13F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2861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519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952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/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/>
              <a:t>Aim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r>
              <a:rPr lang="en-GB" dirty="0"/>
              <a:t>I can convert from millimetres to centimetres and vice versa. </a:t>
            </a:r>
          </a:p>
          <a:p>
            <a:r>
              <a:rPr lang="en-GB" dirty="0"/>
              <a:t>I can convert from centimetres to metres and vice versa.</a:t>
            </a:r>
          </a:p>
          <a:p>
            <a:r>
              <a:rPr lang="en-GB" dirty="0"/>
              <a:t>I can compare and order mixed metric measurements of length.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5804F955-8101-40CF-BEEF-419723641E88}"/>
              </a:ext>
            </a:extLst>
          </p:cNvPr>
          <p:cNvSpPr txBox="1">
            <a:spLocks/>
          </p:cNvSpPr>
          <p:nvPr/>
        </p:nvSpPr>
        <p:spPr>
          <a:xfrm>
            <a:off x="628650" y="1279525"/>
            <a:ext cx="7886700" cy="1409700"/>
          </a:xfrm>
          <a:prstGeom prst="roundRect">
            <a:avLst>
              <a:gd name="adj" fmla="val 2583"/>
            </a:avLst>
          </a:prstGeom>
        </p:spPr>
        <p:txBody>
          <a:bodyPr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 can convert metric measures involving length. </a:t>
            </a:r>
            <a:endParaRPr lang="en-GB" dirty="0">
              <a:solidFill>
                <a:srgbClr val="00B050"/>
              </a:solidFill>
            </a:endParaRPr>
          </a:p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9170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3958D2C6-FDC9-43DE-9E02-A9500652F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39" y="1989723"/>
            <a:ext cx="7632854" cy="4102964"/>
          </a:xfrm>
          <a:prstGeom prst="rect">
            <a:avLst/>
          </a:prstGeom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896DD500-E966-4B18-B8AE-5C99BCBB32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818883"/>
              </p:ext>
            </p:extLst>
          </p:nvPr>
        </p:nvGraphicFramePr>
        <p:xfrm>
          <a:off x="1920240" y="2621130"/>
          <a:ext cx="5303520" cy="33832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67840">
                  <a:extLst>
                    <a:ext uri="{9D8B030D-6E8A-4147-A177-3AD203B41FA5}">
                      <a16:colId xmlns:a16="http://schemas.microsoft.com/office/drawing/2014/main" val="378584582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3440627358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2420599231"/>
                    </a:ext>
                  </a:extLst>
                </a:gridCol>
              </a:tblGrid>
              <a:tr h="290956">
                <a:tc gridSpan="3"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+mn-lt"/>
                        </a:rPr>
                        <a:t>Hundreds, Tens and Ones Place Value Grid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Hundreds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Tens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Ones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704829"/>
                  </a:ext>
                </a:extLst>
              </a:tr>
              <a:tr h="2651760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800552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755650" y="1279834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In pairs, take turns to roll a dice three times. With each roll, decide whether to place the number you roll in the hundreds, tens or ones place. </a:t>
            </a:r>
          </a:p>
        </p:txBody>
      </p:sp>
      <p:sp>
        <p:nvSpPr>
          <p:cNvPr id="8" name="Rectangle 7"/>
          <p:cNvSpPr/>
          <p:nvPr/>
        </p:nvSpPr>
        <p:spPr>
          <a:xfrm>
            <a:off x="1785982" y="697112"/>
            <a:ext cx="5572039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Nearest to Three Metres</a:t>
            </a:r>
            <a:endParaRPr lang="en-GB" sz="4000" b="1" dirty="0"/>
          </a:p>
        </p:txBody>
      </p:sp>
      <p:pic>
        <p:nvPicPr>
          <p:cNvPr id="6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776A3A39-7F21-48A1-85F1-076B9ECBEB5C}"/>
              </a:ext>
            </a:extLst>
          </p:cNvPr>
          <p:cNvSpPr/>
          <p:nvPr/>
        </p:nvSpPr>
        <p:spPr>
          <a:xfrm>
            <a:off x="1920240" y="3366575"/>
            <a:ext cx="173735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solidFill>
                  <a:srgbClr val="468CB8"/>
                </a:solidFill>
                <a:latin typeface="Kalam" panose="02000000000000000000" pitchFamily="2" charset="0"/>
                <a:cs typeface="Kalam" panose="02000000000000000000" pitchFamily="2" charset="0"/>
              </a:rPr>
              <a:t>4</a:t>
            </a:r>
            <a:endParaRPr lang="en-GB" sz="4000" dirty="0">
              <a:solidFill>
                <a:srgbClr val="468CB8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F22A335-F1C1-4A6B-A7C0-B67AA18EF477}"/>
              </a:ext>
            </a:extLst>
          </p:cNvPr>
          <p:cNvSpPr/>
          <p:nvPr/>
        </p:nvSpPr>
        <p:spPr>
          <a:xfrm>
            <a:off x="3689064" y="3366575"/>
            <a:ext cx="173735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solidFill>
                  <a:srgbClr val="468CB8"/>
                </a:solidFill>
                <a:latin typeface="Kalam" panose="02000000000000000000" pitchFamily="2" charset="0"/>
                <a:cs typeface="Kalam" panose="02000000000000000000" pitchFamily="2" charset="0"/>
              </a:rPr>
              <a:t>2</a:t>
            </a:r>
            <a:endParaRPr lang="en-GB" sz="4000" dirty="0">
              <a:solidFill>
                <a:srgbClr val="468CB8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6688C71-F625-4A32-8529-BD74A48A03E9}"/>
              </a:ext>
            </a:extLst>
          </p:cNvPr>
          <p:cNvSpPr/>
          <p:nvPr/>
        </p:nvSpPr>
        <p:spPr>
          <a:xfrm>
            <a:off x="5468522" y="3366575"/>
            <a:ext cx="173735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solidFill>
                  <a:srgbClr val="468CB8"/>
                </a:solidFill>
                <a:latin typeface="Kalam" panose="02000000000000000000" pitchFamily="2" charset="0"/>
                <a:cs typeface="Kalam" panose="02000000000000000000" pitchFamily="2" charset="0"/>
              </a:rPr>
              <a:t>5</a:t>
            </a:r>
            <a:endParaRPr lang="en-GB" sz="4000" dirty="0">
              <a:solidFill>
                <a:srgbClr val="468CB8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4C9A49E-24D6-4848-AEE4-E14D94D05CF6}"/>
              </a:ext>
            </a:extLst>
          </p:cNvPr>
          <p:cNvSpPr/>
          <p:nvPr/>
        </p:nvSpPr>
        <p:spPr>
          <a:xfrm>
            <a:off x="1920240" y="3976440"/>
            <a:ext cx="173735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solidFill>
                  <a:srgbClr val="DB4046"/>
                </a:solidFill>
                <a:latin typeface="Kalam" panose="02000000000000000000" pitchFamily="2" charset="0"/>
                <a:cs typeface="Kalam" panose="02000000000000000000" pitchFamily="2" charset="0"/>
              </a:rPr>
              <a:t>2</a:t>
            </a:r>
            <a:endParaRPr lang="en-GB" sz="4000" dirty="0">
              <a:solidFill>
                <a:srgbClr val="DB4046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3020AF4-1A01-4311-9D29-D974598BD2E6}"/>
              </a:ext>
            </a:extLst>
          </p:cNvPr>
          <p:cNvSpPr/>
          <p:nvPr/>
        </p:nvSpPr>
        <p:spPr>
          <a:xfrm>
            <a:off x="3689064" y="3976440"/>
            <a:ext cx="173735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solidFill>
                  <a:srgbClr val="DB4046"/>
                </a:solidFill>
                <a:latin typeface="Kalam" panose="02000000000000000000" pitchFamily="2" charset="0"/>
                <a:cs typeface="Kalam" panose="02000000000000000000" pitchFamily="2" charset="0"/>
              </a:rPr>
              <a:t>6</a:t>
            </a:r>
            <a:endParaRPr lang="en-GB" sz="4000" dirty="0">
              <a:solidFill>
                <a:srgbClr val="DB4046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6C8FF8C-969F-416F-8506-2F1F2795F6A7}"/>
              </a:ext>
            </a:extLst>
          </p:cNvPr>
          <p:cNvSpPr/>
          <p:nvPr/>
        </p:nvSpPr>
        <p:spPr>
          <a:xfrm>
            <a:off x="5468522" y="3976440"/>
            <a:ext cx="173735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solidFill>
                  <a:srgbClr val="DB4046"/>
                </a:solidFill>
                <a:latin typeface="Kalam" panose="02000000000000000000" pitchFamily="2" charset="0"/>
                <a:cs typeface="Kalam" panose="02000000000000000000" pitchFamily="2" charset="0"/>
              </a:rPr>
              <a:t>2</a:t>
            </a:r>
            <a:endParaRPr lang="en-GB" sz="4000" dirty="0">
              <a:solidFill>
                <a:srgbClr val="DB4046"/>
              </a:solidFill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3B608D-500C-4FE7-A03E-0270910113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b="55883"/>
          <a:stretch/>
        </p:blipFill>
        <p:spPr>
          <a:xfrm>
            <a:off x="753039" y="3067166"/>
            <a:ext cx="2021092" cy="302552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F34CF6F-E7B4-4448-AACB-3997483683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6666" b="57458"/>
          <a:stretch/>
        </p:blipFill>
        <p:spPr>
          <a:xfrm>
            <a:off x="5932800" y="3175138"/>
            <a:ext cx="2453093" cy="291754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5108110-0DB8-41B4-BBE0-5A6375B46E61}"/>
              </a:ext>
            </a:extLst>
          </p:cNvPr>
          <p:cNvGrpSpPr/>
          <p:nvPr/>
        </p:nvGrpSpPr>
        <p:grpSpPr>
          <a:xfrm>
            <a:off x="2145912" y="2802147"/>
            <a:ext cx="3482366" cy="1964459"/>
            <a:chOff x="2004605" y="2277537"/>
            <a:chExt cx="3482366" cy="196445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F13F8AE-CB27-4481-8CF1-C94BF3FE4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05" y="2277537"/>
              <a:ext cx="3482366" cy="1964459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AF53448-CFF3-4214-85D2-F2D8610395B8}"/>
                </a:ext>
              </a:extLst>
            </p:cNvPr>
            <p:cNvSpPr/>
            <p:nvPr/>
          </p:nvSpPr>
          <p:spPr>
            <a:xfrm>
              <a:off x="2539016" y="2784153"/>
              <a:ext cx="2947955" cy="97640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My first number was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a 5. I chose to put that in the ones place.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4085C47-045F-41E5-9637-9A8B873D16BE}"/>
              </a:ext>
            </a:extLst>
          </p:cNvPr>
          <p:cNvGrpSpPr/>
          <p:nvPr/>
        </p:nvGrpSpPr>
        <p:grpSpPr>
          <a:xfrm flipH="1">
            <a:off x="3383176" y="2802147"/>
            <a:ext cx="3482366" cy="1964459"/>
            <a:chOff x="2004605" y="2277537"/>
            <a:chExt cx="3482366" cy="196445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901A262-1973-46EE-9E58-D31A7F4EA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05" y="2277537"/>
              <a:ext cx="3482366" cy="1964459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BD4F150-9AB9-4863-81D0-A917E3BF1A95}"/>
                </a:ext>
              </a:extLst>
            </p:cNvPr>
            <p:cNvSpPr/>
            <p:nvPr/>
          </p:nvSpPr>
          <p:spPr>
            <a:xfrm>
              <a:off x="2539016" y="2784153"/>
              <a:ext cx="2947955" cy="97640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My first number was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a 6. I chose to put that in the tens place.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ADB136D-5797-4DF8-B723-0F4D18002016}"/>
              </a:ext>
            </a:extLst>
          </p:cNvPr>
          <p:cNvGrpSpPr/>
          <p:nvPr/>
        </p:nvGrpSpPr>
        <p:grpSpPr>
          <a:xfrm>
            <a:off x="2145912" y="2802147"/>
            <a:ext cx="3482366" cy="1964459"/>
            <a:chOff x="2004605" y="2277537"/>
            <a:chExt cx="3482366" cy="196445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B7F3CB-B124-4C2B-996C-D43C4AD52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05" y="2277537"/>
              <a:ext cx="3482366" cy="196445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3644AD8-7EAF-4E2F-B763-8E03E060AD15}"/>
                </a:ext>
              </a:extLst>
            </p:cNvPr>
            <p:cNvSpPr/>
            <p:nvPr/>
          </p:nvSpPr>
          <p:spPr>
            <a:xfrm>
              <a:off x="2539016" y="2910064"/>
              <a:ext cx="2947955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Next, I rolled a 4.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I put that in the hundreds.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0793642-26EE-4026-979D-913C19F5EB67}"/>
              </a:ext>
            </a:extLst>
          </p:cNvPr>
          <p:cNvGrpSpPr/>
          <p:nvPr/>
        </p:nvGrpSpPr>
        <p:grpSpPr>
          <a:xfrm flipH="1">
            <a:off x="3383176" y="2802147"/>
            <a:ext cx="3482366" cy="1964459"/>
            <a:chOff x="2004605" y="2277537"/>
            <a:chExt cx="3482366" cy="196445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997E5CF-228D-484E-9AA3-17945BB33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05" y="2277537"/>
              <a:ext cx="3482366" cy="1964459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F387EB6-DEA3-4998-8A52-185A36C956AD}"/>
                </a:ext>
              </a:extLst>
            </p:cNvPr>
            <p:cNvSpPr/>
            <p:nvPr/>
          </p:nvSpPr>
          <p:spPr>
            <a:xfrm>
              <a:off x="2539016" y="2910064"/>
              <a:ext cx="2947955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Next, I rolled a 2.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I put that in the hundreds.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46021AE-3659-4C8B-B1BC-993472EFD092}"/>
              </a:ext>
            </a:extLst>
          </p:cNvPr>
          <p:cNvGrpSpPr/>
          <p:nvPr/>
        </p:nvGrpSpPr>
        <p:grpSpPr>
          <a:xfrm>
            <a:off x="2145912" y="2802147"/>
            <a:ext cx="3482366" cy="1964459"/>
            <a:chOff x="2004605" y="2277537"/>
            <a:chExt cx="3482366" cy="196445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233CF8F-81B3-4ADF-AD68-8613CBC64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05" y="2277537"/>
              <a:ext cx="3482366" cy="1964459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AF32A06-161A-46DD-A69B-12AC5A8C5826}"/>
                </a:ext>
              </a:extLst>
            </p:cNvPr>
            <p:cNvSpPr/>
            <p:nvPr/>
          </p:nvSpPr>
          <p:spPr>
            <a:xfrm>
              <a:off x="2539016" y="2910064"/>
              <a:ext cx="2947955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Finally, I rolled a 2.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I put that in the tens place. 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C21F3CE-0A25-46F2-A229-087B19189FB6}"/>
              </a:ext>
            </a:extLst>
          </p:cNvPr>
          <p:cNvGrpSpPr/>
          <p:nvPr/>
        </p:nvGrpSpPr>
        <p:grpSpPr>
          <a:xfrm flipH="1">
            <a:off x="3383176" y="2802147"/>
            <a:ext cx="3482366" cy="1964459"/>
            <a:chOff x="2004605" y="2277537"/>
            <a:chExt cx="3482366" cy="196445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676FBB7-DC92-4539-BA2B-4DC0A14DD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05" y="2277537"/>
              <a:ext cx="3482366" cy="1964459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41946B4-159F-48BA-83C4-031FE08CC6EB}"/>
                </a:ext>
              </a:extLst>
            </p:cNvPr>
            <p:cNvSpPr/>
            <p:nvPr/>
          </p:nvSpPr>
          <p:spPr>
            <a:xfrm>
              <a:off x="2539016" y="2771565"/>
              <a:ext cx="2947955" cy="97640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Last of all, I rolled 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another 2. I put that in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the ones place.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E88DB00-B0C3-41D4-B103-C9EEC2AEE541}"/>
              </a:ext>
            </a:extLst>
          </p:cNvPr>
          <p:cNvGrpSpPr/>
          <p:nvPr/>
        </p:nvGrpSpPr>
        <p:grpSpPr>
          <a:xfrm>
            <a:off x="2145912" y="2802147"/>
            <a:ext cx="3482366" cy="1964459"/>
            <a:chOff x="2004605" y="2277537"/>
            <a:chExt cx="3482366" cy="196445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E176FF3-6EDE-4B95-8B63-614B75FCA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05" y="2277537"/>
              <a:ext cx="3482366" cy="1964459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8A34DAC-E09A-4EF5-8CC5-482A302455E7}"/>
                </a:ext>
              </a:extLst>
            </p:cNvPr>
            <p:cNvSpPr/>
            <p:nvPr/>
          </p:nvSpPr>
          <p:spPr>
            <a:xfrm>
              <a:off x="2539016" y="2910064"/>
              <a:ext cx="2947955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The measurement I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made was 425cm.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4DC1E4C-5532-45DB-BC6D-A2B5A9DB6DE4}"/>
              </a:ext>
            </a:extLst>
          </p:cNvPr>
          <p:cNvGrpSpPr/>
          <p:nvPr/>
        </p:nvGrpSpPr>
        <p:grpSpPr>
          <a:xfrm flipH="1">
            <a:off x="3383176" y="2802147"/>
            <a:ext cx="3482366" cy="1964459"/>
            <a:chOff x="2004605" y="2277537"/>
            <a:chExt cx="3482366" cy="196445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E6DF590-1437-4DBE-B085-DDF36149D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05" y="2277537"/>
              <a:ext cx="3482366" cy="1964459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B752CC0-AEE4-45D3-9A07-270BBD6ED8A5}"/>
                </a:ext>
              </a:extLst>
            </p:cNvPr>
            <p:cNvSpPr/>
            <p:nvPr/>
          </p:nvSpPr>
          <p:spPr>
            <a:xfrm>
              <a:off x="2539016" y="2910064"/>
              <a:ext cx="2947955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The measurement I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made was 262cm.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4D3E78-2626-42ED-A2CB-3E3694824EBD}"/>
              </a:ext>
            </a:extLst>
          </p:cNvPr>
          <p:cNvGrpSpPr/>
          <p:nvPr/>
        </p:nvGrpSpPr>
        <p:grpSpPr>
          <a:xfrm>
            <a:off x="2391916" y="4624337"/>
            <a:ext cx="4368394" cy="676526"/>
            <a:chOff x="2387803" y="4653651"/>
            <a:chExt cx="4368394" cy="67652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59540B1-00E8-486F-AEE0-1C558B3420CA}"/>
                </a:ext>
              </a:extLst>
            </p:cNvPr>
            <p:cNvSpPr/>
            <p:nvPr/>
          </p:nvSpPr>
          <p:spPr>
            <a:xfrm>
              <a:off x="2387803" y="4653651"/>
              <a:ext cx="4368394" cy="67652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BE34670-1343-4820-B43A-A166B14359E9}"/>
                </a:ext>
              </a:extLst>
            </p:cNvPr>
            <p:cNvSpPr/>
            <p:nvPr/>
          </p:nvSpPr>
          <p:spPr>
            <a:xfrm>
              <a:off x="2571881" y="4668749"/>
              <a:ext cx="40002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2" charset="0"/>
                </a:rPr>
                <a:t>Once you have chosen its position, you cannot change the place.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C963064-E457-4B74-9478-336339ABD6AD}"/>
              </a:ext>
            </a:extLst>
          </p:cNvPr>
          <p:cNvGrpSpPr/>
          <p:nvPr/>
        </p:nvGrpSpPr>
        <p:grpSpPr>
          <a:xfrm>
            <a:off x="2391916" y="4216387"/>
            <a:ext cx="4368394" cy="1492427"/>
            <a:chOff x="2387803" y="4653650"/>
            <a:chExt cx="4368394" cy="149242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51468BB-FF5A-4418-A230-693C5F7A171D}"/>
                </a:ext>
              </a:extLst>
            </p:cNvPr>
            <p:cNvSpPr/>
            <p:nvPr/>
          </p:nvSpPr>
          <p:spPr>
            <a:xfrm>
              <a:off x="2387803" y="4653650"/>
              <a:ext cx="4368394" cy="14924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64EFDDE-1C56-4EBA-AF7D-A46DD9F1E734}"/>
                </a:ext>
              </a:extLst>
            </p:cNvPr>
            <p:cNvSpPr/>
            <p:nvPr/>
          </p:nvSpPr>
          <p:spPr>
            <a:xfrm>
              <a:off x="2571881" y="4668749"/>
              <a:ext cx="4000237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2" charset="0"/>
                </a:rPr>
                <a:t>The number you make is a measurement in centimetres. When both of you have made a three-digit number, the person whose number is closest to 3 metres scores a point.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3DD057B-33B0-4635-9F28-DB0C862BFAB1}"/>
              </a:ext>
            </a:extLst>
          </p:cNvPr>
          <p:cNvGrpSpPr/>
          <p:nvPr/>
        </p:nvGrpSpPr>
        <p:grpSpPr>
          <a:xfrm>
            <a:off x="2391916" y="4335490"/>
            <a:ext cx="4368394" cy="1254220"/>
            <a:chOff x="2387803" y="4653650"/>
            <a:chExt cx="4368394" cy="121542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D5F1ED7-AA92-4AC8-A3A0-F7A5D239A653}"/>
                </a:ext>
              </a:extLst>
            </p:cNvPr>
            <p:cNvSpPr/>
            <p:nvPr/>
          </p:nvSpPr>
          <p:spPr>
            <a:xfrm>
              <a:off x="2387803" y="4653650"/>
              <a:ext cx="4368394" cy="121542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514F39E-E2A7-4350-9312-CBB369543CF1}"/>
                </a:ext>
              </a:extLst>
            </p:cNvPr>
            <p:cNvSpPr/>
            <p:nvPr/>
          </p:nvSpPr>
          <p:spPr>
            <a:xfrm>
              <a:off x="2571881" y="4668749"/>
              <a:ext cx="400023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2" charset="0"/>
                </a:rPr>
                <a:t>Louise’s number was 125cm </a:t>
              </a:r>
              <a:r>
                <a:rPr lang="en-GB" b="1" dirty="0">
                  <a:latin typeface="Twinkl" pitchFamily="2" charset="0"/>
                </a:rPr>
                <a:t>more</a:t>
              </a:r>
              <a:r>
                <a:rPr lang="en-GB" dirty="0">
                  <a:latin typeface="Twinkl" pitchFamily="2" charset="0"/>
                </a:rPr>
                <a:t> than 3 metres. Sam’s number was 38cm </a:t>
              </a:r>
              <a:r>
                <a:rPr lang="en-GB" b="1" dirty="0">
                  <a:latin typeface="Twinkl" pitchFamily="2" charset="0"/>
                </a:rPr>
                <a:t>less</a:t>
              </a:r>
              <a:r>
                <a:rPr lang="en-GB" dirty="0">
                  <a:latin typeface="Twinkl" pitchFamily="2" charset="0"/>
                </a:rPr>
                <a:t> than 3 metres, so Sam would score a point.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439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A1A559-81A3-45D2-B0A7-4A1E7F18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7" b="25126"/>
          <a:stretch/>
        </p:blipFill>
        <p:spPr>
          <a:xfrm>
            <a:off x="755650" y="1981200"/>
            <a:ext cx="7626350" cy="41116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43573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Sami is a wildlife explorer who has been collecting data about animals.</a:t>
            </a:r>
          </a:p>
        </p:txBody>
      </p:sp>
      <p:sp>
        <p:nvSpPr>
          <p:cNvPr id="8" name="Rectangle 7"/>
          <p:cNvSpPr/>
          <p:nvPr/>
        </p:nvSpPr>
        <p:spPr>
          <a:xfrm>
            <a:off x="3169374" y="697112"/>
            <a:ext cx="280525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Spider Sizes</a:t>
            </a:r>
            <a:endParaRPr lang="en-GB" sz="4000" b="1" dirty="0"/>
          </a:p>
        </p:txBody>
      </p:sp>
      <p:pic>
        <p:nvPicPr>
          <p:cNvPr id="5" name="Whole Class">
            <a:extLst>
              <a:ext uri="{FF2B5EF4-FFF2-40B4-BE49-F238E27FC236}">
                <a16:creationId xmlns:a16="http://schemas.microsoft.com/office/drawing/2014/main" id="{7EC88526-4976-47D1-90A4-2F1158922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486698F-9295-4012-87AF-2EAD8FFDC3A6}"/>
              </a:ext>
            </a:extLst>
          </p:cNvPr>
          <p:cNvGrpSpPr/>
          <p:nvPr/>
        </p:nvGrpSpPr>
        <p:grpSpPr>
          <a:xfrm>
            <a:off x="4182644" y="4941555"/>
            <a:ext cx="3297656" cy="923330"/>
            <a:chOff x="2189100" y="3810896"/>
            <a:chExt cx="3297656" cy="9233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711D43-A905-4BA6-831B-3164A5C79FA2}"/>
                </a:ext>
              </a:extLst>
            </p:cNvPr>
            <p:cNvSpPr/>
            <p:nvPr/>
          </p:nvSpPr>
          <p:spPr>
            <a:xfrm>
              <a:off x="2189100" y="3810896"/>
              <a:ext cx="3297656" cy="92333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73DA13-2553-4112-95A8-B53C63F9F182}"/>
                </a:ext>
              </a:extLst>
            </p:cNvPr>
            <p:cNvSpPr txBox="1"/>
            <p:nvPr/>
          </p:nvSpPr>
          <p:spPr>
            <a:xfrm>
              <a:off x="2964785" y="3949396"/>
              <a:ext cx="25219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His first set of data is about spiders.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92F6C97-B3DF-4801-B29E-9D96DD2C80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11"/>
          <a:stretch/>
        </p:blipFill>
        <p:spPr>
          <a:xfrm>
            <a:off x="945313" y="2170841"/>
            <a:ext cx="5913460" cy="392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5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A23725DC-4F2C-489A-9F2C-D3B851473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21" y="1982785"/>
            <a:ext cx="7626757" cy="4110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279589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There are more than 40 000 different species of spider in the world.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They are found in every continent except Antarctica.</a:t>
            </a:r>
          </a:p>
        </p:txBody>
      </p:sp>
      <p:pic>
        <p:nvPicPr>
          <p:cNvPr id="5" name="Whole Class">
            <a:extLst>
              <a:ext uri="{FF2B5EF4-FFF2-40B4-BE49-F238E27FC236}">
                <a16:creationId xmlns:a16="http://schemas.microsoft.com/office/drawing/2014/main" id="{7EC88526-4976-47D1-90A4-2F1158922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8AB2F55-BEB5-4615-9DE8-69CEC81BB82C}"/>
              </a:ext>
            </a:extLst>
          </p:cNvPr>
          <p:cNvSpPr/>
          <p:nvPr/>
        </p:nvSpPr>
        <p:spPr>
          <a:xfrm>
            <a:off x="755650" y="1279589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Here are the average lengths of the bodies of some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different species of spider: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CC024F-5B40-463C-93B9-072D0A6E9A2D}"/>
              </a:ext>
            </a:extLst>
          </p:cNvPr>
          <p:cNvGrpSpPr/>
          <p:nvPr/>
        </p:nvGrpSpPr>
        <p:grpSpPr>
          <a:xfrm>
            <a:off x="755650" y="2155964"/>
            <a:ext cx="7626350" cy="4097961"/>
            <a:chOff x="755650" y="2155964"/>
            <a:chExt cx="7626350" cy="409796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791AACA-363B-4839-AB4A-19742053BF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" b="884"/>
            <a:stretch/>
          </p:blipFill>
          <p:spPr>
            <a:xfrm>
              <a:off x="755650" y="3033023"/>
              <a:ext cx="3892654" cy="305980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8AB41D4-EC26-4243-BCD8-BBAD231045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66" r="2428" b="5077"/>
            <a:stretch/>
          </p:blipFill>
          <p:spPr>
            <a:xfrm rot="5201344" flipH="1">
              <a:off x="2280837" y="1771016"/>
              <a:ext cx="4097961" cy="4867857"/>
            </a:xfrm>
            <a:prstGeom prst="rect">
              <a:avLst/>
            </a:prstGeom>
            <a:effectLst/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2B8890D-2F54-4C23-9807-496D53299B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" r="62389" b="71214"/>
            <a:stretch/>
          </p:blipFill>
          <p:spPr>
            <a:xfrm>
              <a:off x="755650" y="3033023"/>
              <a:ext cx="1445851" cy="88863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C083CFE-425C-4BA1-8584-8F26C5DD98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" r="27628" b="5057"/>
            <a:stretch/>
          </p:blipFill>
          <p:spPr>
            <a:xfrm>
              <a:off x="6155894" y="3655229"/>
              <a:ext cx="2226106" cy="2437596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1E363E1-36A6-4A7D-A158-0C2890F592C1}"/>
              </a:ext>
            </a:extLst>
          </p:cNvPr>
          <p:cNvSpPr/>
          <p:nvPr/>
        </p:nvSpPr>
        <p:spPr>
          <a:xfrm rot="21418390">
            <a:off x="2112009" y="2691057"/>
            <a:ext cx="1534876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wolf spider</a:t>
            </a:r>
          </a:p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3cm 4mm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D24C25-FCCC-46E0-B11B-F59F7743EB37}"/>
              </a:ext>
            </a:extLst>
          </p:cNvPr>
          <p:cNvSpPr/>
          <p:nvPr/>
        </p:nvSpPr>
        <p:spPr>
          <a:xfrm rot="21401439">
            <a:off x="2689403" y="3462797"/>
            <a:ext cx="1534876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cellar spider</a:t>
            </a:r>
          </a:p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2.5cm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1827946-A929-42AA-BD3E-75340DE2B258}"/>
              </a:ext>
            </a:extLst>
          </p:cNvPr>
          <p:cNvSpPr/>
          <p:nvPr/>
        </p:nvSpPr>
        <p:spPr>
          <a:xfrm rot="21394524">
            <a:off x="2101205" y="4368419"/>
            <a:ext cx="1806616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harvestman spider</a:t>
            </a:r>
          </a:p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9mm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C15369F-D03B-4904-B26F-2F54880F18B5}"/>
              </a:ext>
            </a:extLst>
          </p:cNvPr>
          <p:cNvSpPr/>
          <p:nvPr/>
        </p:nvSpPr>
        <p:spPr>
          <a:xfrm rot="21404352">
            <a:off x="4558675" y="4241304"/>
            <a:ext cx="1534876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trapdoor spider</a:t>
            </a:r>
          </a:p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2.8cm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7C3527-4E72-4EE5-A60C-0239FC6ED75A}"/>
              </a:ext>
            </a:extLst>
          </p:cNvPr>
          <p:cNvSpPr/>
          <p:nvPr/>
        </p:nvSpPr>
        <p:spPr>
          <a:xfrm rot="21010781">
            <a:off x="4554581" y="2354522"/>
            <a:ext cx="1926208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Sydney funnel-web spider</a:t>
            </a:r>
          </a:p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3cm 5mm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2FCEDAB-24FA-40A9-A25E-89373230ECE0}"/>
              </a:ext>
            </a:extLst>
          </p:cNvPr>
          <p:cNvSpPr/>
          <p:nvPr/>
        </p:nvSpPr>
        <p:spPr>
          <a:xfrm rot="21359862">
            <a:off x="4442098" y="3381825"/>
            <a:ext cx="183106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king baboon spider</a:t>
            </a:r>
          </a:p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8cm 7mm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E1409D6-3092-4D0D-86B0-18B933CD1C05}"/>
              </a:ext>
            </a:extLst>
          </p:cNvPr>
          <p:cNvSpPr/>
          <p:nvPr/>
        </p:nvSpPr>
        <p:spPr>
          <a:xfrm>
            <a:off x="4630541" y="5097048"/>
            <a:ext cx="1685719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Goliath </a:t>
            </a:r>
            <a:r>
              <a:rPr lang="en-GB" altLang="en-US" dirty="0" err="1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birdeater</a:t>
            </a:r>
            <a:endParaRPr lang="en-GB" altLang="en-US" dirty="0">
              <a:latin typeface="Kalam" panose="02000000000000000000" pitchFamily="2" charset="0"/>
              <a:cs typeface="Kalam" panose="02000000000000000000" pitchFamily="2" charset="0"/>
              <a:sym typeface="Sassoon Infant Rg" pitchFamily="2" charset="0"/>
            </a:endParaRPr>
          </a:p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11.9cm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4BD25C1-CF73-4552-889B-8BC807817E34}"/>
              </a:ext>
            </a:extLst>
          </p:cNvPr>
          <p:cNvSpPr/>
          <p:nvPr/>
        </p:nvSpPr>
        <p:spPr>
          <a:xfrm rot="21390263">
            <a:off x="2592940" y="5106243"/>
            <a:ext cx="1767704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orb-weaver spider</a:t>
            </a:r>
          </a:p>
          <a:p>
            <a:pPr algn="ctr"/>
            <a:r>
              <a:rPr lang="en-GB" altLang="en-US" dirty="0">
                <a:latin typeface="Kalam" panose="02000000000000000000" pitchFamily="2" charset="0"/>
                <a:cs typeface="Kalam" panose="02000000000000000000" pitchFamily="2" charset="0"/>
                <a:sym typeface="Sassoon Infant Rg" pitchFamily="2" charset="0"/>
              </a:rPr>
              <a:t>38mm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A5F4E3-CAEE-4FD2-970A-DF0916487569}"/>
              </a:ext>
            </a:extLst>
          </p:cNvPr>
          <p:cNvSpPr/>
          <p:nvPr/>
        </p:nvSpPr>
        <p:spPr>
          <a:xfrm>
            <a:off x="3169374" y="697112"/>
            <a:ext cx="280525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Spider Sizes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8453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6" grpId="0"/>
      <p:bldP spid="27" grpId="0"/>
      <p:bldP spid="29" grpId="0"/>
      <p:bldP spid="31" grpId="0"/>
      <p:bldP spid="32" grpId="0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256E45-2C44-4FB9-A57F-A8A8B349E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1981200"/>
            <a:ext cx="7681626" cy="41434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279589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It is easier to compare measurements when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they are all written in the same unit.</a:t>
            </a:r>
          </a:p>
        </p:txBody>
      </p:sp>
      <p:pic>
        <p:nvPicPr>
          <p:cNvPr id="5" name="Whole Class">
            <a:extLst>
              <a:ext uri="{FF2B5EF4-FFF2-40B4-BE49-F238E27FC236}">
                <a16:creationId xmlns:a16="http://schemas.microsoft.com/office/drawing/2014/main" id="{7EC88526-4976-47D1-90A4-2F1158922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B05B1E5-5908-4C6E-9735-57330FAC78E3}"/>
              </a:ext>
            </a:extLst>
          </p:cNvPr>
          <p:cNvSpPr/>
          <p:nvPr/>
        </p:nvSpPr>
        <p:spPr>
          <a:xfrm>
            <a:off x="755650" y="1279589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To do this, we could convert the measurements given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in centimetres to millimetres.</a:t>
            </a:r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655C5B7A-32DB-467E-B6EC-5C88317AE8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276396"/>
              </p:ext>
            </p:extLst>
          </p:nvPr>
        </p:nvGraphicFramePr>
        <p:xfrm>
          <a:off x="4792818" y="3781654"/>
          <a:ext cx="3225572" cy="207109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06393">
                  <a:extLst>
                    <a:ext uri="{9D8B030D-6E8A-4147-A177-3AD203B41FA5}">
                      <a16:colId xmlns:a16="http://schemas.microsoft.com/office/drawing/2014/main" val="3862399164"/>
                    </a:ext>
                  </a:extLst>
                </a:gridCol>
                <a:gridCol w="806393">
                  <a:extLst>
                    <a:ext uri="{9D8B030D-6E8A-4147-A177-3AD203B41FA5}">
                      <a16:colId xmlns:a16="http://schemas.microsoft.com/office/drawing/2014/main" val="3699488992"/>
                    </a:ext>
                  </a:extLst>
                </a:gridCol>
                <a:gridCol w="806393">
                  <a:extLst>
                    <a:ext uri="{9D8B030D-6E8A-4147-A177-3AD203B41FA5}">
                      <a16:colId xmlns:a16="http://schemas.microsoft.com/office/drawing/2014/main" val="3940643049"/>
                    </a:ext>
                  </a:extLst>
                </a:gridCol>
                <a:gridCol w="806393">
                  <a:extLst>
                    <a:ext uri="{9D8B030D-6E8A-4147-A177-3AD203B41FA5}">
                      <a16:colId xmlns:a16="http://schemas.microsoft.com/office/drawing/2014/main" val="1482144921"/>
                    </a:ext>
                  </a:extLst>
                </a:gridCol>
              </a:tblGrid>
              <a:tr h="12664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hundreds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tens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ones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tenths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8046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965889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D534939D-DAC2-42C9-9D08-EC3920A0A45C}"/>
              </a:ext>
            </a:extLst>
          </p:cNvPr>
          <p:cNvGrpSpPr/>
          <p:nvPr/>
        </p:nvGrpSpPr>
        <p:grpSpPr>
          <a:xfrm>
            <a:off x="6665169" y="5145320"/>
            <a:ext cx="1095308" cy="615553"/>
            <a:chOff x="6032487" y="6159614"/>
            <a:chExt cx="1095308" cy="615553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7B1501A-FC45-49DA-A053-2BF515F7FC6E}"/>
                </a:ext>
              </a:extLst>
            </p:cNvPr>
            <p:cNvSpPr/>
            <p:nvPr/>
          </p:nvSpPr>
          <p:spPr>
            <a:xfrm>
              <a:off x="6032487" y="6159614"/>
              <a:ext cx="301366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8</a:t>
              </a:r>
              <a:endParaRPr lang="en-GB" sz="4000" b="1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C38237E-CF6C-4F4C-AF5F-6BDD1C2DD9D3}"/>
                </a:ext>
              </a:extLst>
            </p:cNvPr>
            <p:cNvSpPr/>
            <p:nvPr/>
          </p:nvSpPr>
          <p:spPr>
            <a:xfrm>
              <a:off x="6869711" y="6159614"/>
              <a:ext cx="258084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7</a:t>
              </a:r>
              <a:endParaRPr lang="en-GB" sz="4000" b="1" dirty="0"/>
            </a:p>
          </p:txBody>
        </p:sp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id="{274EAED7-0F59-48F1-9F20-81F38810D09D}"/>
              </a:ext>
            </a:extLst>
          </p:cNvPr>
          <p:cNvSpPr/>
          <p:nvPr/>
        </p:nvSpPr>
        <p:spPr>
          <a:xfrm>
            <a:off x="7113031" y="5344444"/>
            <a:ext cx="198783" cy="19878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8E7BE01-4F17-4E3E-8E11-E52AF6DFB633}"/>
              </a:ext>
            </a:extLst>
          </p:cNvPr>
          <p:cNvGrpSpPr/>
          <p:nvPr/>
        </p:nvGrpSpPr>
        <p:grpSpPr>
          <a:xfrm>
            <a:off x="1124560" y="2251961"/>
            <a:ext cx="3197991" cy="1254220"/>
            <a:chOff x="2387803" y="4653650"/>
            <a:chExt cx="4368394" cy="1215428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BBCB6DF-7C8A-4E83-805F-3C164452AB2B}"/>
                </a:ext>
              </a:extLst>
            </p:cNvPr>
            <p:cNvSpPr/>
            <p:nvPr/>
          </p:nvSpPr>
          <p:spPr>
            <a:xfrm>
              <a:off x="2387803" y="4653650"/>
              <a:ext cx="4368394" cy="121542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681BE66-8D08-4F20-9874-18EADE566591}"/>
                </a:ext>
              </a:extLst>
            </p:cNvPr>
            <p:cNvSpPr/>
            <p:nvPr/>
          </p:nvSpPr>
          <p:spPr>
            <a:xfrm>
              <a:off x="2571881" y="4668749"/>
              <a:ext cx="4000238" cy="6263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2" charset="0"/>
                </a:rPr>
                <a:t>How many millimetres are in one centimetre?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A733AEC8-E80C-482B-A1FB-B3213FC4505D}"/>
              </a:ext>
            </a:extLst>
          </p:cNvPr>
          <p:cNvSpPr/>
          <p:nvPr/>
        </p:nvSpPr>
        <p:spPr>
          <a:xfrm>
            <a:off x="1716068" y="2918671"/>
            <a:ext cx="2014975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800" b="1" dirty="0">
                <a:solidFill>
                  <a:srgbClr val="0070C0"/>
                </a:solidFill>
              </a:rPr>
              <a:t>1cm = 10mm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857FA88-07D6-47E2-812E-A060BF91FFDC}"/>
              </a:ext>
            </a:extLst>
          </p:cNvPr>
          <p:cNvGrpSpPr/>
          <p:nvPr/>
        </p:nvGrpSpPr>
        <p:grpSpPr>
          <a:xfrm>
            <a:off x="4806609" y="2251961"/>
            <a:ext cx="3197991" cy="1254220"/>
            <a:chOff x="2387803" y="4653650"/>
            <a:chExt cx="4368394" cy="1215428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F567FA8-CCDC-4DC6-91EF-9A4F7F6D433A}"/>
                </a:ext>
              </a:extLst>
            </p:cNvPr>
            <p:cNvSpPr/>
            <p:nvPr/>
          </p:nvSpPr>
          <p:spPr>
            <a:xfrm>
              <a:off x="2387803" y="4653650"/>
              <a:ext cx="4368394" cy="121542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7E9933D-5CA1-48DC-8EF2-FF86BD9C8104}"/>
                </a:ext>
              </a:extLst>
            </p:cNvPr>
            <p:cNvSpPr/>
            <p:nvPr/>
          </p:nvSpPr>
          <p:spPr>
            <a:xfrm>
              <a:off x="2571881" y="4668749"/>
              <a:ext cx="4000238" cy="6263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2" charset="0"/>
                </a:rPr>
                <a:t>How do we convert centimetres to millimetres?</a:t>
              </a:r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ECCEEDD9-D859-4E88-A0B8-DCCDD40A79C8}"/>
              </a:ext>
            </a:extLst>
          </p:cNvPr>
          <p:cNvSpPr/>
          <p:nvPr/>
        </p:nvSpPr>
        <p:spPr>
          <a:xfrm>
            <a:off x="4861111" y="2918671"/>
            <a:ext cx="3088987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800" b="1" dirty="0">
                <a:solidFill>
                  <a:srgbClr val="0070C0"/>
                </a:solidFill>
              </a:rPr>
              <a:t>We multiply by 10.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DD07086-732A-4E82-ACBD-4A9450F61AFA}"/>
              </a:ext>
            </a:extLst>
          </p:cNvPr>
          <p:cNvGrpSpPr/>
          <p:nvPr/>
        </p:nvGrpSpPr>
        <p:grpSpPr>
          <a:xfrm>
            <a:off x="1124560" y="3781654"/>
            <a:ext cx="3197991" cy="1254220"/>
            <a:chOff x="2387803" y="4653650"/>
            <a:chExt cx="4368394" cy="1215428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5E6E298-A3B5-4379-AD88-B91AFB433B6B}"/>
                </a:ext>
              </a:extLst>
            </p:cNvPr>
            <p:cNvSpPr/>
            <p:nvPr/>
          </p:nvSpPr>
          <p:spPr>
            <a:xfrm>
              <a:off x="2387803" y="4653650"/>
              <a:ext cx="4368394" cy="121542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B7B2EA9-B7FD-4E82-9A8E-2093DFB3DF9A}"/>
                </a:ext>
              </a:extLst>
            </p:cNvPr>
            <p:cNvSpPr/>
            <p:nvPr/>
          </p:nvSpPr>
          <p:spPr>
            <a:xfrm>
              <a:off x="2571881" y="4813978"/>
              <a:ext cx="4000238" cy="894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2" charset="0"/>
                </a:rPr>
                <a:t>To multiply by 10,</a:t>
              </a:r>
              <a:br>
                <a:rPr lang="en-GB" dirty="0">
                  <a:latin typeface="Twinkl" pitchFamily="2" charset="0"/>
                </a:rPr>
              </a:br>
              <a:r>
                <a:rPr lang="en-GB" dirty="0">
                  <a:latin typeface="Twinkl" pitchFamily="2" charset="0"/>
                </a:rPr>
                <a:t>each digit moves one</a:t>
              </a:r>
              <a:br>
                <a:rPr lang="en-GB" dirty="0">
                  <a:latin typeface="Twinkl" pitchFamily="2" charset="0"/>
                </a:rPr>
              </a:br>
              <a:r>
                <a:rPr lang="en-GB" dirty="0">
                  <a:latin typeface="Twinkl" pitchFamily="2" charset="0"/>
                </a:rPr>
                <a:t>place to the left: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0C9EEA1-8B48-4966-8895-860CC32D4E4F}"/>
              </a:ext>
            </a:extLst>
          </p:cNvPr>
          <p:cNvSpPr/>
          <p:nvPr/>
        </p:nvSpPr>
        <p:spPr>
          <a:xfrm>
            <a:off x="3169374" y="697112"/>
            <a:ext cx="280525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Spider Sizes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390938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111E-6 L -0.08872 -0.0004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4" grpId="0"/>
      <p:bldP spid="55" grpId="0" animBg="1"/>
      <p:bldP spid="67" grpId="0"/>
      <p:bldP spid="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B7FABA-FDC8-4B55-8F5A-AF8B99F04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3" y="1981200"/>
            <a:ext cx="7632854" cy="41116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435730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Convert these measurements from centimetres to millimetres.</a:t>
            </a:r>
          </a:p>
        </p:txBody>
      </p:sp>
      <p:pic>
        <p:nvPicPr>
          <p:cNvPr id="5" name="Whole Class">
            <a:extLst>
              <a:ext uri="{FF2B5EF4-FFF2-40B4-BE49-F238E27FC236}">
                <a16:creationId xmlns:a16="http://schemas.microsoft.com/office/drawing/2014/main" id="{7EC88526-4976-47D1-90A4-2F1158922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F5A0C913-8EF8-44A4-9FBA-F24E54DAFE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459011"/>
              </p:ext>
            </p:extLst>
          </p:nvPr>
        </p:nvGraphicFramePr>
        <p:xfrm>
          <a:off x="4294517" y="2195470"/>
          <a:ext cx="1556952" cy="2286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56952">
                  <a:extLst>
                    <a:ext uri="{9D8B030D-6E8A-4147-A177-3AD203B41FA5}">
                      <a16:colId xmlns:a16="http://schemas.microsoft.com/office/drawing/2014/main" val="148214492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>
                          <a:latin typeface="+mn-lt"/>
                        </a:rPr>
                        <a:t>Centimetres and Millimetres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0055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842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86468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2B7F3692-31D1-43BC-8F30-C927411D0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081298"/>
              </p:ext>
            </p:extLst>
          </p:nvPr>
        </p:nvGraphicFramePr>
        <p:xfrm>
          <a:off x="1180613" y="2195470"/>
          <a:ext cx="3113904" cy="2286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56952">
                  <a:extLst>
                    <a:ext uri="{9D8B030D-6E8A-4147-A177-3AD203B41FA5}">
                      <a16:colId xmlns:a16="http://schemas.microsoft.com/office/drawing/2014/main" val="1063223968"/>
                    </a:ext>
                  </a:extLst>
                </a:gridCol>
                <a:gridCol w="1556952">
                  <a:extLst>
                    <a:ext uri="{9D8B030D-6E8A-4147-A177-3AD203B41FA5}">
                      <a16:colId xmlns:a16="http://schemas.microsoft.com/office/drawing/2014/main" val="3699488992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>
                          <a:latin typeface="+mn-lt"/>
                        </a:rPr>
                        <a:t>Centimetres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>
                          <a:latin typeface="+mn-lt"/>
                        </a:rPr>
                        <a:t>Millimetres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0055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842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86468"/>
                  </a:ext>
                </a:extLst>
              </a:tr>
            </a:tbl>
          </a:graphicData>
        </a:graphic>
      </p:graphicFrame>
      <p:sp>
        <p:nvSpPr>
          <p:cNvPr id="30" name="Rectangle 29">
            <a:extLst>
              <a:ext uri="{FF2B5EF4-FFF2-40B4-BE49-F238E27FC236}">
                <a16:creationId xmlns:a16="http://schemas.microsoft.com/office/drawing/2014/main" id="{915842AA-996F-4A45-8472-870FA2DB7609}"/>
              </a:ext>
            </a:extLst>
          </p:cNvPr>
          <p:cNvSpPr/>
          <p:nvPr/>
        </p:nvSpPr>
        <p:spPr>
          <a:xfrm>
            <a:off x="1568734" y="3145958"/>
            <a:ext cx="843180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400" b="1" dirty="0"/>
              <a:t>6.8cm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A74AD96-7B4C-4BF7-9CBF-8C2FE23D8CF5}"/>
              </a:ext>
            </a:extLst>
          </p:cNvPr>
          <p:cNvSpPr/>
          <p:nvPr/>
        </p:nvSpPr>
        <p:spPr>
          <a:xfrm>
            <a:off x="3081626" y="3145958"/>
            <a:ext cx="868828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400" b="1" dirty="0"/>
              <a:t>68mm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53D7A51-9096-4CF2-99E0-D1CA9593FEFB}"/>
              </a:ext>
            </a:extLst>
          </p:cNvPr>
          <p:cNvSpPr/>
          <p:nvPr/>
        </p:nvSpPr>
        <p:spPr>
          <a:xfrm>
            <a:off x="4409266" y="3145958"/>
            <a:ext cx="1364155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400" b="1" dirty="0"/>
              <a:t>6cm 8mm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0F4B7F7-2934-4E6F-BE7E-DBFD6EB5AF6C}"/>
              </a:ext>
            </a:extLst>
          </p:cNvPr>
          <p:cNvSpPr/>
          <p:nvPr/>
        </p:nvSpPr>
        <p:spPr>
          <a:xfrm>
            <a:off x="1599191" y="3595249"/>
            <a:ext cx="782265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400" b="1" dirty="0"/>
              <a:t>5.1cm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0021F04-530B-46B8-B412-C2E1386595E3}"/>
              </a:ext>
            </a:extLst>
          </p:cNvPr>
          <p:cNvSpPr/>
          <p:nvPr/>
        </p:nvSpPr>
        <p:spPr>
          <a:xfrm>
            <a:off x="3112084" y="3595249"/>
            <a:ext cx="807913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400" b="1" dirty="0"/>
              <a:t>51mm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17A4D28-5101-4F3A-AE86-ED0228D66E38}"/>
              </a:ext>
            </a:extLst>
          </p:cNvPr>
          <p:cNvSpPr/>
          <p:nvPr/>
        </p:nvSpPr>
        <p:spPr>
          <a:xfrm>
            <a:off x="4439723" y="3595249"/>
            <a:ext cx="1303241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400" b="1" dirty="0"/>
              <a:t>5cm 1mm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9375858-2926-459E-B1B4-3A2A167E86A7}"/>
              </a:ext>
            </a:extLst>
          </p:cNvPr>
          <p:cNvSpPr/>
          <p:nvPr/>
        </p:nvSpPr>
        <p:spPr>
          <a:xfrm>
            <a:off x="1575947" y="4054352"/>
            <a:ext cx="828753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400" b="1" dirty="0"/>
              <a:t>4.2cm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AEB9330-AA43-4484-8BC6-62A7DC2032A0}"/>
              </a:ext>
            </a:extLst>
          </p:cNvPr>
          <p:cNvSpPr/>
          <p:nvPr/>
        </p:nvSpPr>
        <p:spPr>
          <a:xfrm>
            <a:off x="3086435" y="4054352"/>
            <a:ext cx="859211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400" b="1" dirty="0"/>
              <a:t>42mm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5A14A3C-02C6-4BFB-B427-BD0B75F3573E}"/>
              </a:ext>
            </a:extLst>
          </p:cNvPr>
          <p:cNvSpPr/>
          <p:nvPr/>
        </p:nvSpPr>
        <p:spPr>
          <a:xfrm>
            <a:off x="4409266" y="4054352"/>
            <a:ext cx="1364155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400" b="1" dirty="0"/>
              <a:t>4cm 2mm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DC3399F-11CB-46BD-ADCB-8C57C081E538}"/>
              </a:ext>
            </a:extLst>
          </p:cNvPr>
          <p:cNvGrpSpPr/>
          <p:nvPr/>
        </p:nvGrpSpPr>
        <p:grpSpPr>
          <a:xfrm>
            <a:off x="4806609" y="2206696"/>
            <a:ext cx="3197991" cy="2274773"/>
            <a:chOff x="2387803" y="4653649"/>
            <a:chExt cx="4368394" cy="2204416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513EB017-A4BE-43B9-8AE1-DC6B6192EF4A}"/>
                </a:ext>
              </a:extLst>
            </p:cNvPr>
            <p:cNvSpPr/>
            <p:nvPr/>
          </p:nvSpPr>
          <p:spPr>
            <a:xfrm>
              <a:off x="2387803" y="4653649"/>
              <a:ext cx="4368394" cy="220441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14A7ED1-A0E3-4234-BEF8-C0E9E98757AE}"/>
                </a:ext>
              </a:extLst>
            </p:cNvPr>
            <p:cNvSpPr/>
            <p:nvPr/>
          </p:nvSpPr>
          <p:spPr>
            <a:xfrm>
              <a:off x="2571881" y="4668749"/>
              <a:ext cx="4000238" cy="17000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2" charset="0"/>
                </a:rPr>
                <a:t>There are 10mm in 1cm. So, for every 10mm in a measurement, you can count 1cm. For example, how many centimetres are there in 84mm?</a:t>
              </a:r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789E9399-2FBA-49FD-9F5B-62923FAD14C9}"/>
              </a:ext>
            </a:extLst>
          </p:cNvPr>
          <p:cNvSpPr/>
          <p:nvPr/>
        </p:nvSpPr>
        <p:spPr>
          <a:xfrm>
            <a:off x="6067371" y="3939487"/>
            <a:ext cx="676467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800" b="1" dirty="0">
                <a:solidFill>
                  <a:srgbClr val="0070C0"/>
                </a:solidFill>
              </a:rPr>
              <a:t>8cm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78E4CF8-DEE1-4D7F-B6E1-B43153B44941}"/>
              </a:ext>
            </a:extLst>
          </p:cNvPr>
          <p:cNvGrpSpPr/>
          <p:nvPr/>
        </p:nvGrpSpPr>
        <p:grpSpPr>
          <a:xfrm>
            <a:off x="1180613" y="4675904"/>
            <a:ext cx="5636643" cy="1254220"/>
            <a:chOff x="2387803" y="4653650"/>
            <a:chExt cx="4368394" cy="1215428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1E5BEC8-E13A-4043-B418-B0B5B47DDE3A}"/>
                </a:ext>
              </a:extLst>
            </p:cNvPr>
            <p:cNvSpPr/>
            <p:nvPr/>
          </p:nvSpPr>
          <p:spPr>
            <a:xfrm>
              <a:off x="2387803" y="4653650"/>
              <a:ext cx="4368394" cy="121542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31231A9-2565-4F44-A23D-D1D565F67C7F}"/>
                </a:ext>
              </a:extLst>
            </p:cNvPr>
            <p:cNvSpPr/>
            <p:nvPr/>
          </p:nvSpPr>
          <p:spPr>
            <a:xfrm>
              <a:off x="2571881" y="4813978"/>
              <a:ext cx="4000238" cy="894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2" charset="0"/>
                </a:rPr>
                <a:t>What do we do with the 4mm that are left over? There aren’t enough to make a whole centimetre. We write them as millimetres on their own.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CDBA4B6-5B6B-4E79-92B3-23028769659C}"/>
              </a:ext>
            </a:extLst>
          </p:cNvPr>
          <p:cNvGrpSpPr/>
          <p:nvPr/>
        </p:nvGrpSpPr>
        <p:grpSpPr>
          <a:xfrm>
            <a:off x="6721710" y="4243628"/>
            <a:ext cx="1299457" cy="1706844"/>
            <a:chOff x="4105624" y="3521011"/>
            <a:chExt cx="1299457" cy="1706844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E8A78AA9-F8AE-4542-8E2A-E56EC963B09D}"/>
                </a:ext>
              </a:extLst>
            </p:cNvPr>
            <p:cNvSpPr/>
            <p:nvPr/>
          </p:nvSpPr>
          <p:spPr>
            <a:xfrm>
              <a:off x="4105624" y="3928398"/>
              <a:ext cx="1299457" cy="1299457"/>
            </a:xfrm>
            <a:prstGeom prst="ellipse">
              <a:avLst/>
            </a:prstGeom>
            <a:solidFill>
              <a:srgbClr val="0070C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8ABF4F5-3971-46AE-B0E8-77A6656B837E}"/>
                </a:ext>
              </a:extLst>
            </p:cNvPr>
            <p:cNvSpPr/>
            <p:nvPr/>
          </p:nvSpPr>
          <p:spPr>
            <a:xfrm>
              <a:off x="4180246" y="4196447"/>
              <a:ext cx="1150212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b="1" dirty="0">
                  <a:solidFill>
                    <a:schemeClr val="bg1"/>
                  </a:solidFill>
                  <a:latin typeface="Twinkl" pitchFamily="50" charset="0"/>
                  <a:sym typeface="Sassoon Infant Rg" pitchFamily="2" charset="0"/>
                </a:rPr>
                <a:t>84mm = 8cm 4mm</a:t>
              </a: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E4D42C5-18D1-4AA7-B7BF-026A6592A40C}"/>
                </a:ext>
              </a:extLst>
            </p:cNvPr>
            <p:cNvSpPr/>
            <p:nvPr/>
          </p:nvSpPr>
          <p:spPr>
            <a:xfrm>
              <a:off x="4507702" y="3675702"/>
              <a:ext cx="495300" cy="495300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CFCEE941-8BB0-421F-BA73-DF3E65C05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208" y="3521011"/>
              <a:ext cx="556305" cy="579008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5B48DA11-79EC-4C1D-ADF2-9CD33D8FCACE}"/>
              </a:ext>
            </a:extLst>
          </p:cNvPr>
          <p:cNvGrpSpPr/>
          <p:nvPr/>
        </p:nvGrpSpPr>
        <p:grpSpPr>
          <a:xfrm>
            <a:off x="6167535" y="2274349"/>
            <a:ext cx="1828800" cy="2128241"/>
            <a:chOff x="5934183" y="2227543"/>
            <a:chExt cx="1828800" cy="2128241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32DBF1E7-328B-4550-B09A-67DC8950D48B}"/>
                </a:ext>
              </a:extLst>
            </p:cNvPr>
            <p:cNvSpPr/>
            <p:nvPr/>
          </p:nvSpPr>
          <p:spPr>
            <a:xfrm>
              <a:off x="5934183" y="2526984"/>
              <a:ext cx="1828800" cy="18288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771B3DF8-F60F-481E-898C-D16EECE4793B}"/>
                </a:ext>
              </a:extLst>
            </p:cNvPr>
            <p:cNvSpPr/>
            <p:nvPr/>
          </p:nvSpPr>
          <p:spPr>
            <a:xfrm>
              <a:off x="6548017" y="2227543"/>
              <a:ext cx="601133" cy="601133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AA4943B-54FE-4001-82FE-343C31C22DF2}"/>
                </a:ext>
              </a:extLst>
            </p:cNvPr>
            <p:cNvSpPr/>
            <p:nvPr/>
          </p:nvSpPr>
          <p:spPr>
            <a:xfrm>
              <a:off x="6028815" y="2953183"/>
              <a:ext cx="1639537" cy="97640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Fill in the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last column in the table.</a:t>
              </a:r>
            </a:p>
          </p:txBody>
        </p:sp>
        <p:sp>
          <p:nvSpPr>
            <p:cNvPr id="90" name="Star: 5 Points 89">
              <a:extLst>
                <a:ext uri="{FF2B5EF4-FFF2-40B4-BE49-F238E27FC236}">
                  <a16:creationId xmlns:a16="http://schemas.microsoft.com/office/drawing/2014/main" id="{CEAD408D-BC4C-43F3-BBCD-2F2AEB8089AA}"/>
                </a:ext>
              </a:extLst>
            </p:cNvPr>
            <p:cNvSpPr/>
            <p:nvPr/>
          </p:nvSpPr>
          <p:spPr>
            <a:xfrm>
              <a:off x="6640804" y="2302912"/>
              <a:ext cx="415559" cy="415559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C0FA9431-4B90-4E54-ABB0-150EB8688FEE}"/>
              </a:ext>
            </a:extLst>
          </p:cNvPr>
          <p:cNvSpPr/>
          <p:nvPr/>
        </p:nvSpPr>
        <p:spPr>
          <a:xfrm>
            <a:off x="3169374" y="697112"/>
            <a:ext cx="280525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Spider Sizes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410002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77" grpId="0"/>
      <p:bldP spid="7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6B2EE99-215B-493E-831F-91B89736D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63" y="1981200"/>
            <a:ext cx="7626757" cy="41116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279589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We could also convert the measurements that were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given in millimetres into centimetres.</a:t>
            </a:r>
          </a:p>
        </p:txBody>
      </p:sp>
      <p:pic>
        <p:nvPicPr>
          <p:cNvPr id="5" name="Whole Class">
            <a:extLst>
              <a:ext uri="{FF2B5EF4-FFF2-40B4-BE49-F238E27FC236}">
                <a16:creationId xmlns:a16="http://schemas.microsoft.com/office/drawing/2014/main" id="{7EC88526-4976-47D1-90A4-2F1158922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655C5B7A-32DB-467E-B6EC-5C88317AE8E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792818" y="3781654"/>
          <a:ext cx="3225572" cy="207109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06393">
                  <a:extLst>
                    <a:ext uri="{9D8B030D-6E8A-4147-A177-3AD203B41FA5}">
                      <a16:colId xmlns:a16="http://schemas.microsoft.com/office/drawing/2014/main" val="3862399164"/>
                    </a:ext>
                  </a:extLst>
                </a:gridCol>
                <a:gridCol w="806393">
                  <a:extLst>
                    <a:ext uri="{9D8B030D-6E8A-4147-A177-3AD203B41FA5}">
                      <a16:colId xmlns:a16="http://schemas.microsoft.com/office/drawing/2014/main" val="3699488992"/>
                    </a:ext>
                  </a:extLst>
                </a:gridCol>
                <a:gridCol w="806393">
                  <a:extLst>
                    <a:ext uri="{9D8B030D-6E8A-4147-A177-3AD203B41FA5}">
                      <a16:colId xmlns:a16="http://schemas.microsoft.com/office/drawing/2014/main" val="3940643049"/>
                    </a:ext>
                  </a:extLst>
                </a:gridCol>
                <a:gridCol w="806393">
                  <a:extLst>
                    <a:ext uri="{9D8B030D-6E8A-4147-A177-3AD203B41FA5}">
                      <a16:colId xmlns:a16="http://schemas.microsoft.com/office/drawing/2014/main" val="1482144921"/>
                    </a:ext>
                  </a:extLst>
                </a:gridCol>
              </a:tblGrid>
              <a:tr h="12664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hundreds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tens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ones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tenths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382186"/>
                  </a:ext>
                </a:extLst>
              </a:tr>
              <a:tr h="8046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965889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D534939D-DAC2-42C9-9D08-EC3920A0A45C}"/>
              </a:ext>
            </a:extLst>
          </p:cNvPr>
          <p:cNvGrpSpPr/>
          <p:nvPr/>
        </p:nvGrpSpPr>
        <p:grpSpPr>
          <a:xfrm>
            <a:off x="5873043" y="5145320"/>
            <a:ext cx="1086491" cy="615553"/>
            <a:chOff x="6046113" y="6159614"/>
            <a:chExt cx="1086491" cy="615553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7B1501A-FC45-49DA-A053-2BF515F7FC6E}"/>
                </a:ext>
              </a:extLst>
            </p:cNvPr>
            <p:cNvSpPr/>
            <p:nvPr/>
          </p:nvSpPr>
          <p:spPr>
            <a:xfrm>
              <a:off x="6046113" y="6159614"/>
              <a:ext cx="274113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5</a:t>
              </a:r>
              <a:endParaRPr lang="en-GB" sz="4000" b="1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C38237E-CF6C-4F4C-AF5F-6BDD1C2DD9D3}"/>
                </a:ext>
              </a:extLst>
            </p:cNvPr>
            <p:cNvSpPr/>
            <p:nvPr/>
          </p:nvSpPr>
          <p:spPr>
            <a:xfrm>
              <a:off x="6864902" y="6159614"/>
              <a:ext cx="267702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b="1" dirty="0"/>
                <a:t>3</a:t>
              </a:r>
              <a:endParaRPr lang="en-GB" sz="4000" b="1" dirty="0"/>
            </a:p>
          </p:txBody>
        </p:sp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id="{274EAED7-0F59-48F1-9F20-81F38810D09D}"/>
              </a:ext>
            </a:extLst>
          </p:cNvPr>
          <p:cNvSpPr/>
          <p:nvPr/>
        </p:nvSpPr>
        <p:spPr>
          <a:xfrm>
            <a:off x="7113031" y="5344444"/>
            <a:ext cx="198783" cy="19878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8E7BE01-4F17-4E3E-8E11-E52AF6DFB633}"/>
              </a:ext>
            </a:extLst>
          </p:cNvPr>
          <p:cNvGrpSpPr/>
          <p:nvPr/>
        </p:nvGrpSpPr>
        <p:grpSpPr>
          <a:xfrm>
            <a:off x="1124560" y="2251961"/>
            <a:ext cx="3197991" cy="1254220"/>
            <a:chOff x="2387803" y="4653650"/>
            <a:chExt cx="4368394" cy="1215428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BBCB6DF-7C8A-4E83-805F-3C164452AB2B}"/>
                </a:ext>
              </a:extLst>
            </p:cNvPr>
            <p:cNvSpPr/>
            <p:nvPr/>
          </p:nvSpPr>
          <p:spPr>
            <a:xfrm>
              <a:off x="2387803" y="4653650"/>
              <a:ext cx="4368394" cy="121542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681BE66-8D08-4F20-9874-18EADE566591}"/>
                </a:ext>
              </a:extLst>
            </p:cNvPr>
            <p:cNvSpPr/>
            <p:nvPr/>
          </p:nvSpPr>
          <p:spPr>
            <a:xfrm>
              <a:off x="2571881" y="4668749"/>
              <a:ext cx="4000238" cy="6263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2" charset="0"/>
                </a:rPr>
                <a:t>How many millimetres are in one centimetre?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A733AEC8-E80C-482B-A1FB-B3213FC4505D}"/>
              </a:ext>
            </a:extLst>
          </p:cNvPr>
          <p:cNvSpPr/>
          <p:nvPr/>
        </p:nvSpPr>
        <p:spPr>
          <a:xfrm>
            <a:off x="1716068" y="2918671"/>
            <a:ext cx="2014975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800" b="1" dirty="0">
                <a:solidFill>
                  <a:srgbClr val="0070C0"/>
                </a:solidFill>
              </a:rPr>
              <a:t>1cm = 10mm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857FA88-07D6-47E2-812E-A060BF91FFDC}"/>
              </a:ext>
            </a:extLst>
          </p:cNvPr>
          <p:cNvGrpSpPr/>
          <p:nvPr/>
        </p:nvGrpSpPr>
        <p:grpSpPr>
          <a:xfrm>
            <a:off x="4806609" y="2251961"/>
            <a:ext cx="3197991" cy="1254220"/>
            <a:chOff x="2387803" y="4653650"/>
            <a:chExt cx="4368394" cy="1215428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F567FA8-CCDC-4DC6-91EF-9A4F7F6D433A}"/>
                </a:ext>
              </a:extLst>
            </p:cNvPr>
            <p:cNvSpPr/>
            <p:nvPr/>
          </p:nvSpPr>
          <p:spPr>
            <a:xfrm>
              <a:off x="2387803" y="4653650"/>
              <a:ext cx="4368394" cy="121542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7E9933D-5CA1-48DC-8EF2-FF86BD9C8104}"/>
                </a:ext>
              </a:extLst>
            </p:cNvPr>
            <p:cNvSpPr/>
            <p:nvPr/>
          </p:nvSpPr>
          <p:spPr>
            <a:xfrm>
              <a:off x="2571881" y="4668749"/>
              <a:ext cx="4000238" cy="6263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2" charset="0"/>
                </a:rPr>
                <a:t>How do we convert millimetres to centimetres? </a:t>
              </a:r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ECCEEDD9-D859-4E88-A0B8-DCCDD40A79C8}"/>
              </a:ext>
            </a:extLst>
          </p:cNvPr>
          <p:cNvSpPr/>
          <p:nvPr/>
        </p:nvSpPr>
        <p:spPr>
          <a:xfrm>
            <a:off x="5059883" y="2918671"/>
            <a:ext cx="2691442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800" b="1" dirty="0">
                <a:solidFill>
                  <a:srgbClr val="0070C0"/>
                </a:solidFill>
              </a:rPr>
              <a:t>We divide by 10.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DD07086-732A-4E82-ACBD-4A9450F61AFA}"/>
              </a:ext>
            </a:extLst>
          </p:cNvPr>
          <p:cNvGrpSpPr/>
          <p:nvPr/>
        </p:nvGrpSpPr>
        <p:grpSpPr>
          <a:xfrm>
            <a:off x="1124560" y="3781654"/>
            <a:ext cx="3197991" cy="1254220"/>
            <a:chOff x="2387803" y="4653650"/>
            <a:chExt cx="4368394" cy="1215428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5E6E298-A3B5-4379-AD88-B91AFB433B6B}"/>
                </a:ext>
              </a:extLst>
            </p:cNvPr>
            <p:cNvSpPr/>
            <p:nvPr/>
          </p:nvSpPr>
          <p:spPr>
            <a:xfrm>
              <a:off x="2387803" y="4653650"/>
              <a:ext cx="4368394" cy="121542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B7B2EA9-B7FD-4E82-9A8E-2093DFB3DF9A}"/>
                </a:ext>
              </a:extLst>
            </p:cNvPr>
            <p:cNvSpPr/>
            <p:nvPr/>
          </p:nvSpPr>
          <p:spPr>
            <a:xfrm>
              <a:off x="2571881" y="4813978"/>
              <a:ext cx="4000238" cy="894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2" charset="0"/>
                </a:rPr>
                <a:t>To divide by 10,</a:t>
              </a:r>
              <a:br>
                <a:rPr lang="en-GB" dirty="0">
                  <a:latin typeface="Twinkl" pitchFamily="2" charset="0"/>
                </a:rPr>
              </a:br>
              <a:r>
                <a:rPr lang="en-GB" dirty="0">
                  <a:latin typeface="Twinkl" pitchFamily="2" charset="0"/>
                </a:rPr>
                <a:t>each digit moves one</a:t>
              </a:r>
              <a:br>
                <a:rPr lang="en-GB" dirty="0">
                  <a:latin typeface="Twinkl" pitchFamily="2" charset="0"/>
                </a:rPr>
              </a:br>
              <a:r>
                <a:rPr lang="en-GB" dirty="0">
                  <a:latin typeface="Twinkl" pitchFamily="2" charset="0"/>
                </a:rPr>
                <a:t>place to the right: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2DF43D8-0CDB-4E4B-BDF2-807BCFB238FA}"/>
              </a:ext>
            </a:extLst>
          </p:cNvPr>
          <p:cNvSpPr/>
          <p:nvPr/>
        </p:nvSpPr>
        <p:spPr>
          <a:xfrm>
            <a:off x="3169374" y="697112"/>
            <a:ext cx="280525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b="1" dirty="0"/>
              <a:t>Spider Sizes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191244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08854 1.11111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7" grpId="0"/>
      <p:bldP spid="71" grpId="0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3FFF0595-56A2-4BAA-8945-9E1AE3AE943F}" vid="{2EAE8D29-B0EE-4A35-BF03-BC97A170F45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1066</TotalTime>
  <Words>1274</Words>
  <Application>Microsoft Office PowerPoint</Application>
  <PresentationFormat>On-screen Show (4:3)</PresentationFormat>
  <Paragraphs>434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Twinkl SemiBold</vt:lpstr>
      <vt:lpstr>Sassoon Infant Md</vt:lpstr>
      <vt:lpstr>Twinkl</vt:lpstr>
      <vt:lpstr>Times New Roman</vt:lpstr>
      <vt:lpstr>Arial</vt:lpstr>
      <vt:lpstr>Tuffy</vt:lpstr>
      <vt:lpstr>Sassoon Infant Rg</vt:lpstr>
      <vt:lpstr>Kalam</vt:lpstr>
      <vt:lpstr>Tuffy_TTF</vt:lpstr>
      <vt:lpstr>Calibri</vt:lpstr>
      <vt:lpstr>1_Office Theme</vt:lpstr>
      <vt:lpstr>Maths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Maurice Stubbs</cp:lastModifiedBy>
  <cp:revision>139</cp:revision>
  <dcterms:created xsi:type="dcterms:W3CDTF">2017-03-16T17:37:56Z</dcterms:created>
  <dcterms:modified xsi:type="dcterms:W3CDTF">2019-09-28T13:28:02Z</dcterms:modified>
</cp:coreProperties>
</file>