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316" r:id="rId3"/>
    <p:sldId id="259" r:id="rId4"/>
    <p:sldId id="260" r:id="rId5"/>
    <p:sldId id="261" r:id="rId6"/>
    <p:sldId id="307" r:id="rId7"/>
    <p:sldId id="263" r:id="rId8"/>
    <p:sldId id="264" r:id="rId9"/>
    <p:sldId id="258" r:id="rId10"/>
    <p:sldId id="322" r:id="rId11"/>
    <p:sldId id="326" r:id="rId12"/>
    <p:sldId id="378" r:id="rId13"/>
    <p:sldId id="296" r:id="rId14"/>
    <p:sldId id="297" r:id="rId15"/>
    <p:sldId id="302" r:id="rId16"/>
    <p:sldId id="305" r:id="rId17"/>
    <p:sldId id="409" r:id="rId18"/>
    <p:sldId id="631" r:id="rId19"/>
    <p:sldId id="309" r:id="rId20"/>
    <p:sldId id="417" r:id="rId21"/>
    <p:sldId id="308" r:id="rId22"/>
    <p:sldId id="304" r:id="rId23"/>
    <p:sldId id="392" r:id="rId24"/>
    <p:sldId id="262" r:id="rId25"/>
    <p:sldId id="393" r:id="rId26"/>
    <p:sldId id="394" r:id="rId27"/>
    <p:sldId id="395" r:id="rId28"/>
    <p:sldId id="266" r:id="rId29"/>
    <p:sldId id="267" r:id="rId30"/>
    <p:sldId id="285" r:id="rId31"/>
    <p:sldId id="396" r:id="rId32"/>
    <p:sldId id="278" r:id="rId33"/>
    <p:sldId id="289" r:id="rId34"/>
    <p:sldId id="627" r:id="rId35"/>
    <p:sldId id="328" r:id="rId36"/>
    <p:sldId id="329" r:id="rId37"/>
    <p:sldId id="628" r:id="rId38"/>
    <p:sldId id="632" r:id="rId39"/>
    <p:sldId id="630" r:id="rId40"/>
    <p:sldId id="634" r:id="rId41"/>
    <p:sldId id="635" r:id="rId42"/>
    <p:sldId id="317" r:id="rId43"/>
    <p:sldId id="397" r:id="rId44"/>
    <p:sldId id="578" r:id="rId45"/>
    <p:sldId id="321" r:id="rId46"/>
    <p:sldId id="320" r:id="rId47"/>
    <p:sldId id="291" r:id="rId48"/>
    <p:sldId id="633" r:id="rId49"/>
    <p:sldId id="414" r:id="rId50"/>
    <p:sldId id="415" r:id="rId51"/>
    <p:sldId id="416" r:id="rId52"/>
    <p:sldId id="282" r:id="rId53"/>
    <p:sldId id="283" r:id="rId54"/>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80FF48"/>
    <a:srgbClr val="660066"/>
    <a:srgbClr val="CC3300"/>
    <a:srgbClr val="66FF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C82AB-4573-4A24-A8AA-B56A9E8500FD}" v="28" dt="2023-11-01T14:01:30.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9" autoAdjust="0"/>
    <p:restoredTop sz="94280" autoAdjust="0"/>
  </p:normalViewPr>
  <p:slideViewPr>
    <p:cSldViewPr snapToGrid="0">
      <p:cViewPr varScale="1">
        <p:scale>
          <a:sx n="104" d="100"/>
          <a:sy n="104" d="100"/>
        </p:scale>
        <p:origin x="12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McLoughlin" userId="400fa23c8645cd67" providerId="LiveId" clId="{1C0C82AB-4573-4A24-A8AA-B56A9E8500FD}"/>
    <pc:docChg chg="undo custSel addSld delSld modSld">
      <pc:chgData name="Mary McLoughlin" userId="400fa23c8645cd67" providerId="LiveId" clId="{1C0C82AB-4573-4A24-A8AA-B56A9E8500FD}" dt="2023-11-01T14:02:38.380" v="607" actId="27636"/>
      <pc:docMkLst>
        <pc:docMk/>
      </pc:docMkLst>
      <pc:sldChg chg="modSp mod">
        <pc:chgData name="Mary McLoughlin" userId="400fa23c8645cd67" providerId="LiveId" clId="{1C0C82AB-4573-4A24-A8AA-B56A9E8500FD}" dt="2023-11-01T08:23:37.571" v="72" actId="14100"/>
        <pc:sldMkLst>
          <pc:docMk/>
          <pc:sldMk cId="1445529982" sldId="257"/>
        </pc:sldMkLst>
        <pc:spChg chg="mod">
          <ac:chgData name="Mary McLoughlin" userId="400fa23c8645cd67" providerId="LiveId" clId="{1C0C82AB-4573-4A24-A8AA-B56A9E8500FD}" dt="2023-11-01T08:23:18.836" v="36" actId="14100"/>
          <ac:spMkLst>
            <pc:docMk/>
            <pc:sldMk cId="1445529982" sldId="257"/>
            <ac:spMk id="2" creationId="{C7555C2B-D577-4902-8A03-B0E7553447A2}"/>
          </ac:spMkLst>
        </pc:spChg>
        <pc:spChg chg="mod">
          <ac:chgData name="Mary McLoughlin" userId="400fa23c8645cd67" providerId="LiveId" clId="{1C0C82AB-4573-4A24-A8AA-B56A9E8500FD}" dt="2023-11-01T08:23:37.571" v="72" actId="14100"/>
          <ac:spMkLst>
            <pc:docMk/>
            <pc:sldMk cId="1445529982" sldId="257"/>
            <ac:spMk id="3" creationId="{D8E01288-D19F-49FB-B95C-997F835F2D99}"/>
          </ac:spMkLst>
        </pc:spChg>
      </pc:sldChg>
      <pc:sldChg chg="del">
        <pc:chgData name="Mary McLoughlin" userId="400fa23c8645cd67" providerId="LiveId" clId="{1C0C82AB-4573-4A24-A8AA-B56A9E8500FD}" dt="2023-11-01T11:43:28.994" v="467" actId="2696"/>
        <pc:sldMkLst>
          <pc:docMk/>
          <pc:sldMk cId="1816177299" sldId="265"/>
        </pc:sldMkLst>
      </pc:sldChg>
      <pc:sldChg chg="modSp mod">
        <pc:chgData name="Mary McLoughlin" userId="400fa23c8645cd67" providerId="LiveId" clId="{1C0C82AB-4573-4A24-A8AA-B56A9E8500FD}" dt="2023-11-01T11:43:46.670" v="479" actId="20577"/>
        <pc:sldMkLst>
          <pc:docMk/>
          <pc:sldMk cId="1640665417" sldId="297"/>
        </pc:sldMkLst>
        <pc:spChg chg="mod">
          <ac:chgData name="Mary McLoughlin" userId="400fa23c8645cd67" providerId="LiveId" clId="{1C0C82AB-4573-4A24-A8AA-B56A9E8500FD}" dt="2023-11-01T11:43:46.670" v="479" actId="20577"/>
          <ac:spMkLst>
            <pc:docMk/>
            <pc:sldMk cId="1640665417" sldId="297"/>
            <ac:spMk id="2" creationId="{36D69E6F-2C5E-478E-89F5-4C267D5B06DF}"/>
          </ac:spMkLst>
        </pc:spChg>
      </pc:sldChg>
      <pc:sldChg chg="modSp mod">
        <pc:chgData name="Mary McLoughlin" userId="400fa23c8645cd67" providerId="LiveId" clId="{1C0C82AB-4573-4A24-A8AA-B56A9E8500FD}" dt="2023-11-01T11:52:35.788" v="550" actId="14100"/>
        <pc:sldMkLst>
          <pc:docMk/>
          <pc:sldMk cId="267674291" sldId="316"/>
        </pc:sldMkLst>
        <pc:spChg chg="mod">
          <ac:chgData name="Mary McLoughlin" userId="400fa23c8645cd67" providerId="LiveId" clId="{1C0C82AB-4573-4A24-A8AA-B56A9E8500FD}" dt="2023-11-01T11:52:35.788" v="550" actId="14100"/>
          <ac:spMkLst>
            <pc:docMk/>
            <pc:sldMk cId="267674291" sldId="316"/>
            <ac:spMk id="3" creationId="{712E6F19-58A2-4767-A15E-24D13530930C}"/>
          </ac:spMkLst>
        </pc:spChg>
      </pc:sldChg>
      <pc:sldChg chg="modSp del mod">
        <pc:chgData name="Mary McLoughlin" userId="400fa23c8645cd67" providerId="LiveId" clId="{1C0C82AB-4573-4A24-A8AA-B56A9E8500FD}" dt="2023-11-01T09:07:00.548" v="464" actId="2696"/>
        <pc:sldMkLst>
          <pc:docMk/>
          <pc:sldMk cId="2061146182" sldId="317"/>
        </pc:sldMkLst>
        <pc:spChg chg="mod">
          <ac:chgData name="Mary McLoughlin" userId="400fa23c8645cd67" providerId="LiveId" clId="{1C0C82AB-4573-4A24-A8AA-B56A9E8500FD}" dt="2023-11-01T08:37:54.284" v="129" actId="20577"/>
          <ac:spMkLst>
            <pc:docMk/>
            <pc:sldMk cId="2061146182" sldId="317"/>
            <ac:spMk id="15363" creationId="{D2E11EDA-AD19-4D52-B0EE-C67AB803D90A}"/>
          </ac:spMkLst>
        </pc:spChg>
      </pc:sldChg>
      <pc:sldChg chg="modSp mod">
        <pc:chgData name="Mary McLoughlin" userId="400fa23c8645cd67" providerId="LiveId" clId="{1C0C82AB-4573-4A24-A8AA-B56A9E8500FD}" dt="2023-11-01T11:48:15.609" v="506" actId="207"/>
        <pc:sldMkLst>
          <pc:docMk/>
          <pc:sldMk cId="0" sldId="321"/>
        </pc:sldMkLst>
        <pc:spChg chg="mod">
          <ac:chgData name="Mary McLoughlin" userId="400fa23c8645cd67" providerId="LiveId" clId="{1C0C82AB-4573-4A24-A8AA-B56A9E8500FD}" dt="2023-11-01T11:48:15.609" v="506" actId="207"/>
          <ac:spMkLst>
            <pc:docMk/>
            <pc:sldMk cId="0" sldId="321"/>
            <ac:spMk id="35842" creationId="{0377C819-E0D1-54F6-F16F-42D2608C2DED}"/>
          </ac:spMkLst>
        </pc:spChg>
        <pc:spChg chg="mod">
          <ac:chgData name="Mary McLoughlin" userId="400fa23c8645cd67" providerId="LiveId" clId="{1C0C82AB-4573-4A24-A8AA-B56A9E8500FD}" dt="2023-11-01T11:48:09.889" v="505" actId="207"/>
          <ac:spMkLst>
            <pc:docMk/>
            <pc:sldMk cId="0" sldId="321"/>
            <ac:spMk id="41987" creationId="{3959BE88-D8D8-973F-66D7-28E244D13716}"/>
          </ac:spMkLst>
        </pc:spChg>
      </pc:sldChg>
      <pc:sldChg chg="del">
        <pc:chgData name="Mary McLoughlin" userId="400fa23c8645cd67" providerId="LiveId" clId="{1C0C82AB-4573-4A24-A8AA-B56A9E8500FD}" dt="2023-11-01T11:49:21.874" v="507" actId="2696"/>
        <pc:sldMkLst>
          <pc:docMk/>
          <pc:sldMk cId="1477967066" sldId="325"/>
        </pc:sldMkLst>
      </pc:sldChg>
      <pc:sldChg chg="modSp mod">
        <pc:chgData name="Mary McLoughlin" userId="400fa23c8645cd67" providerId="LiveId" clId="{1C0C82AB-4573-4A24-A8AA-B56A9E8500FD}" dt="2023-11-01T09:05:58.511" v="463" actId="20577"/>
        <pc:sldMkLst>
          <pc:docMk/>
          <pc:sldMk cId="0" sldId="328"/>
        </pc:sldMkLst>
        <pc:spChg chg="mod">
          <ac:chgData name="Mary McLoughlin" userId="400fa23c8645cd67" providerId="LiveId" clId="{1C0C82AB-4573-4A24-A8AA-B56A9E8500FD}" dt="2023-11-01T09:05:58.511" v="463" actId="20577"/>
          <ac:spMkLst>
            <pc:docMk/>
            <pc:sldMk cId="0" sldId="328"/>
            <ac:spMk id="2" creationId="{466935A5-F6F4-491D-B707-9134FA3CE54E}"/>
          </ac:spMkLst>
        </pc:spChg>
      </pc:sldChg>
      <pc:sldChg chg="delDesignElem">
        <pc:chgData name="Mary McLoughlin" userId="400fa23c8645cd67" providerId="LiveId" clId="{1C0C82AB-4573-4A24-A8AA-B56A9E8500FD}" dt="2023-11-01T09:07:36.680" v="466"/>
        <pc:sldMkLst>
          <pc:docMk/>
          <pc:sldMk cId="668945335" sldId="397"/>
        </pc:sldMkLst>
      </pc:sldChg>
      <pc:sldChg chg="del">
        <pc:chgData name="Mary McLoughlin" userId="400fa23c8645cd67" providerId="LiveId" clId="{1C0C82AB-4573-4A24-A8AA-B56A9E8500FD}" dt="2023-11-01T09:07:30.329" v="465" actId="2696"/>
        <pc:sldMkLst>
          <pc:docMk/>
          <pc:sldMk cId="1053494991" sldId="397"/>
        </pc:sldMkLst>
      </pc:sldChg>
      <pc:sldChg chg="modSp del mod">
        <pc:chgData name="Mary McLoughlin" userId="400fa23c8645cd67" providerId="LiveId" clId="{1C0C82AB-4573-4A24-A8AA-B56A9E8500FD}" dt="2023-11-01T08:26:05.895" v="116" actId="2696"/>
        <pc:sldMkLst>
          <pc:docMk/>
          <pc:sldMk cId="673292173" sldId="408"/>
        </pc:sldMkLst>
        <pc:spChg chg="mod">
          <ac:chgData name="Mary McLoughlin" userId="400fa23c8645cd67" providerId="LiveId" clId="{1C0C82AB-4573-4A24-A8AA-B56A9E8500FD}" dt="2023-11-01T08:24:41.236" v="111" actId="20577"/>
          <ac:spMkLst>
            <pc:docMk/>
            <pc:sldMk cId="673292173" sldId="408"/>
            <ac:spMk id="2" creationId="{44F2B5BC-68E0-44E9-AC9F-CE3078817225}"/>
          </ac:spMkLst>
        </pc:spChg>
        <pc:spChg chg="mod">
          <ac:chgData name="Mary McLoughlin" userId="400fa23c8645cd67" providerId="LiveId" clId="{1C0C82AB-4573-4A24-A8AA-B56A9E8500FD}" dt="2023-11-01T08:25:07.298" v="115" actId="1076"/>
          <ac:spMkLst>
            <pc:docMk/>
            <pc:sldMk cId="673292173" sldId="408"/>
            <ac:spMk id="9" creationId="{728BC1D1-9054-4B60-9E57-EA7166B7E492}"/>
          </ac:spMkLst>
        </pc:spChg>
      </pc:sldChg>
      <pc:sldChg chg="del">
        <pc:chgData name="Mary McLoughlin" userId="400fa23c8645cd67" providerId="LiveId" clId="{1C0C82AB-4573-4A24-A8AA-B56A9E8500FD}" dt="2023-11-01T11:49:24.432" v="508" actId="2696"/>
        <pc:sldMkLst>
          <pc:docMk/>
          <pc:sldMk cId="809921554" sldId="411"/>
        </pc:sldMkLst>
      </pc:sldChg>
      <pc:sldChg chg="del">
        <pc:chgData name="Mary McLoughlin" userId="400fa23c8645cd67" providerId="LiveId" clId="{1C0C82AB-4573-4A24-A8AA-B56A9E8500FD}" dt="2023-11-01T08:31:02.788" v="117" actId="2696"/>
        <pc:sldMkLst>
          <pc:docMk/>
          <pc:sldMk cId="1096476975" sldId="418"/>
        </pc:sldMkLst>
      </pc:sldChg>
      <pc:sldChg chg="del">
        <pc:chgData name="Mary McLoughlin" userId="400fa23c8645cd67" providerId="LiveId" clId="{1C0C82AB-4573-4A24-A8AA-B56A9E8500FD}" dt="2023-11-01T08:31:13.412" v="118" actId="2696"/>
        <pc:sldMkLst>
          <pc:docMk/>
          <pc:sldMk cId="2164160744" sldId="419"/>
        </pc:sldMkLst>
      </pc:sldChg>
      <pc:sldChg chg="del">
        <pc:chgData name="Mary McLoughlin" userId="400fa23c8645cd67" providerId="LiveId" clId="{1C0C82AB-4573-4A24-A8AA-B56A9E8500FD}" dt="2023-11-01T08:31:17.784" v="119" actId="2696"/>
        <pc:sldMkLst>
          <pc:docMk/>
          <pc:sldMk cId="2577334580" sldId="420"/>
        </pc:sldMkLst>
      </pc:sldChg>
      <pc:sldChg chg="del">
        <pc:chgData name="Mary McLoughlin" userId="400fa23c8645cd67" providerId="LiveId" clId="{1C0C82AB-4573-4A24-A8AA-B56A9E8500FD}" dt="2023-11-01T08:47:41.358" v="136" actId="2696"/>
        <pc:sldMkLst>
          <pc:docMk/>
          <pc:sldMk cId="771616920" sldId="629"/>
        </pc:sldMkLst>
      </pc:sldChg>
      <pc:sldChg chg="modSp mod">
        <pc:chgData name="Mary McLoughlin" userId="400fa23c8645cd67" providerId="LiveId" clId="{1C0C82AB-4573-4A24-A8AA-B56A9E8500FD}" dt="2023-11-01T14:02:38.380" v="607" actId="27636"/>
        <pc:sldMkLst>
          <pc:docMk/>
          <pc:sldMk cId="905881549" sldId="630"/>
        </pc:sldMkLst>
        <pc:spChg chg="mod">
          <ac:chgData name="Mary McLoughlin" userId="400fa23c8645cd67" providerId="LiveId" clId="{1C0C82AB-4573-4A24-A8AA-B56A9E8500FD}" dt="2023-11-01T14:02:38.380" v="607" actId="27636"/>
          <ac:spMkLst>
            <pc:docMk/>
            <pc:sldMk cId="905881549" sldId="630"/>
            <ac:spMk id="2" creationId="{E4009FDE-5C0A-4BDD-AE00-85E16447B7AA}"/>
          </ac:spMkLst>
        </pc:spChg>
        <pc:spChg chg="mod">
          <ac:chgData name="Mary McLoughlin" userId="400fa23c8645cd67" providerId="LiveId" clId="{1C0C82AB-4573-4A24-A8AA-B56A9E8500FD}" dt="2023-11-01T08:48:51.239" v="160" actId="21"/>
          <ac:spMkLst>
            <pc:docMk/>
            <pc:sldMk cId="905881549" sldId="630"/>
            <ac:spMk id="3" creationId="{A50C5D67-2713-4236-B5B7-F44B5197E064}"/>
          </ac:spMkLst>
        </pc:spChg>
      </pc:sldChg>
      <pc:sldChg chg="modSp mod">
        <pc:chgData name="Mary McLoughlin" userId="400fa23c8645cd67" providerId="LiveId" clId="{1C0C82AB-4573-4A24-A8AA-B56A9E8500FD}" dt="2023-11-01T11:44:12.936" v="486" actId="20577"/>
        <pc:sldMkLst>
          <pc:docMk/>
          <pc:sldMk cId="108220337" sldId="631"/>
        </pc:sldMkLst>
        <pc:spChg chg="mod">
          <ac:chgData name="Mary McLoughlin" userId="400fa23c8645cd67" providerId="LiveId" clId="{1C0C82AB-4573-4A24-A8AA-B56A9E8500FD}" dt="2023-11-01T11:44:12.936" v="486" actId="20577"/>
          <ac:spMkLst>
            <pc:docMk/>
            <pc:sldMk cId="108220337" sldId="631"/>
            <ac:spMk id="2" creationId="{44F2B5BC-68E0-44E9-AC9F-CE3078817225}"/>
          </ac:spMkLst>
        </pc:spChg>
      </pc:sldChg>
      <pc:sldChg chg="addSp modSp new del">
        <pc:chgData name="Mary McLoughlin" userId="400fa23c8645cd67" providerId="LiveId" clId="{1C0C82AB-4573-4A24-A8AA-B56A9E8500FD}" dt="2023-11-01T08:47:50.521" v="137" actId="2696"/>
        <pc:sldMkLst>
          <pc:docMk/>
          <pc:sldMk cId="668134155" sldId="632"/>
        </pc:sldMkLst>
        <pc:spChg chg="add mod">
          <ac:chgData name="Mary McLoughlin" userId="400fa23c8645cd67" providerId="LiveId" clId="{1C0C82AB-4573-4A24-A8AA-B56A9E8500FD}" dt="2023-11-01T08:42:05.464" v="132" actId="14100"/>
          <ac:spMkLst>
            <pc:docMk/>
            <pc:sldMk cId="668134155" sldId="632"/>
            <ac:spMk id="3" creationId="{1BEABCD3-F225-4016-44DA-A893E12D691F}"/>
          </ac:spMkLst>
        </pc:spChg>
        <pc:spChg chg="add">
          <ac:chgData name="Mary McLoughlin" userId="400fa23c8645cd67" providerId="LiveId" clId="{1C0C82AB-4573-4A24-A8AA-B56A9E8500FD}" dt="2023-11-01T08:42:07.441" v="133"/>
          <ac:spMkLst>
            <pc:docMk/>
            <pc:sldMk cId="668134155" sldId="632"/>
            <ac:spMk id="4" creationId="{D66C1213-BAED-388D-B8FA-332664CB23DF}"/>
          </ac:spMkLst>
        </pc:spChg>
        <pc:spChg chg="add mod">
          <ac:chgData name="Mary McLoughlin" userId="400fa23c8645cd67" providerId="LiveId" clId="{1C0C82AB-4573-4A24-A8AA-B56A9E8500FD}" dt="2023-11-01T08:43:15.312" v="135" actId="14100"/>
          <ac:spMkLst>
            <pc:docMk/>
            <pc:sldMk cId="668134155" sldId="632"/>
            <ac:spMk id="5" creationId="{8826AD2A-B03D-4E75-F43E-62CB766DC13F}"/>
          </ac:spMkLst>
        </pc:spChg>
      </pc:sldChg>
      <pc:sldChg chg="addSp delSp modSp new mod">
        <pc:chgData name="Mary McLoughlin" userId="400fa23c8645cd67" providerId="LiveId" clId="{1C0C82AB-4573-4A24-A8AA-B56A9E8500FD}" dt="2023-11-01T09:01:54.896" v="408" actId="1076"/>
        <pc:sldMkLst>
          <pc:docMk/>
          <pc:sldMk cId="2592276941" sldId="632"/>
        </pc:sldMkLst>
        <pc:spChg chg="mod">
          <ac:chgData name="Mary McLoughlin" userId="400fa23c8645cd67" providerId="LiveId" clId="{1C0C82AB-4573-4A24-A8AA-B56A9E8500FD}" dt="2023-11-01T09:01:26.500" v="405" actId="122"/>
          <ac:spMkLst>
            <pc:docMk/>
            <pc:sldMk cId="2592276941" sldId="632"/>
            <ac:spMk id="2" creationId="{0361E780-2400-2484-7789-5F4B2837971A}"/>
          </ac:spMkLst>
        </pc:spChg>
        <pc:spChg chg="mod">
          <ac:chgData name="Mary McLoughlin" userId="400fa23c8645cd67" providerId="LiveId" clId="{1C0C82AB-4573-4A24-A8AA-B56A9E8500FD}" dt="2023-11-01T08:56:00.879" v="358" actId="20577"/>
          <ac:spMkLst>
            <pc:docMk/>
            <pc:sldMk cId="2592276941" sldId="632"/>
            <ac:spMk id="3" creationId="{B33C129E-21AF-A021-50EE-01835EC7613D}"/>
          </ac:spMkLst>
        </pc:spChg>
        <pc:spChg chg="add">
          <ac:chgData name="Mary McLoughlin" userId="400fa23c8645cd67" providerId="LiveId" clId="{1C0C82AB-4573-4A24-A8AA-B56A9E8500FD}" dt="2023-11-01T08:55:42.210" v="357"/>
          <ac:spMkLst>
            <pc:docMk/>
            <pc:sldMk cId="2592276941" sldId="632"/>
            <ac:spMk id="5" creationId="{12B55D15-36FF-8C81-D0B0-5747423D2E2C}"/>
          </ac:spMkLst>
        </pc:spChg>
        <pc:spChg chg="add del mod">
          <ac:chgData name="Mary McLoughlin" userId="400fa23c8645cd67" providerId="LiveId" clId="{1C0C82AB-4573-4A24-A8AA-B56A9E8500FD}" dt="2023-11-01T08:57:32.843" v="363" actId="21"/>
          <ac:spMkLst>
            <pc:docMk/>
            <pc:sldMk cId="2592276941" sldId="632"/>
            <ac:spMk id="8" creationId="{0AE55D73-35D4-C864-916B-6FB19E30CFBE}"/>
          </ac:spMkLst>
        </pc:spChg>
        <pc:spChg chg="add del mod">
          <ac:chgData name="Mary McLoughlin" userId="400fa23c8645cd67" providerId="LiveId" clId="{1C0C82AB-4573-4A24-A8AA-B56A9E8500FD}" dt="2023-11-01T08:57:32.843" v="363" actId="21"/>
          <ac:spMkLst>
            <pc:docMk/>
            <pc:sldMk cId="2592276941" sldId="632"/>
            <ac:spMk id="11" creationId="{EAD26EF9-83D9-855C-3E0F-8D62E7233662}"/>
          </ac:spMkLst>
        </pc:spChg>
        <pc:spChg chg="add del mod">
          <ac:chgData name="Mary McLoughlin" userId="400fa23c8645cd67" providerId="LiveId" clId="{1C0C82AB-4573-4A24-A8AA-B56A9E8500FD}" dt="2023-11-01T08:58:15.210" v="373" actId="21"/>
          <ac:spMkLst>
            <pc:docMk/>
            <pc:sldMk cId="2592276941" sldId="632"/>
            <ac:spMk id="13" creationId="{C647E4A9-5EBF-6AE2-F84A-39865E66A6ED}"/>
          </ac:spMkLst>
        </pc:spChg>
        <pc:spChg chg="add del mod">
          <ac:chgData name="Mary McLoughlin" userId="400fa23c8645cd67" providerId="LiveId" clId="{1C0C82AB-4573-4A24-A8AA-B56A9E8500FD}" dt="2023-11-01T08:58:10.562" v="371" actId="21"/>
          <ac:spMkLst>
            <pc:docMk/>
            <pc:sldMk cId="2592276941" sldId="632"/>
            <ac:spMk id="15" creationId="{A914D6DF-95F6-3A38-EC80-FD06B4568805}"/>
          </ac:spMkLst>
        </pc:spChg>
        <pc:spChg chg="add del mod">
          <ac:chgData name="Mary McLoughlin" userId="400fa23c8645cd67" providerId="LiveId" clId="{1C0C82AB-4573-4A24-A8AA-B56A9E8500FD}" dt="2023-11-01T08:58:31.451" v="375" actId="21"/>
          <ac:spMkLst>
            <pc:docMk/>
            <pc:sldMk cId="2592276941" sldId="632"/>
            <ac:spMk id="17" creationId="{F9FD936D-E93B-5E33-1D64-883C51DF35C3}"/>
          </ac:spMkLst>
        </pc:spChg>
        <pc:spChg chg="add mod">
          <ac:chgData name="Mary McLoughlin" userId="400fa23c8645cd67" providerId="LiveId" clId="{1C0C82AB-4573-4A24-A8AA-B56A9E8500FD}" dt="2023-11-01T08:59:23.986" v="379" actId="1076"/>
          <ac:spMkLst>
            <pc:docMk/>
            <pc:sldMk cId="2592276941" sldId="632"/>
            <ac:spMk id="20" creationId="{2758CEA0-2E5F-A1A2-199D-27FCC1D22EA1}"/>
          </ac:spMkLst>
        </pc:spChg>
        <pc:spChg chg="add mod">
          <ac:chgData name="Mary McLoughlin" userId="400fa23c8645cd67" providerId="LiveId" clId="{1C0C82AB-4573-4A24-A8AA-B56A9E8500FD}" dt="2023-11-01T09:00:54.045" v="398" actId="14100"/>
          <ac:spMkLst>
            <pc:docMk/>
            <pc:sldMk cId="2592276941" sldId="632"/>
            <ac:spMk id="23" creationId="{560FFBAA-9AC1-EF35-B2A3-89D49409F666}"/>
          </ac:spMkLst>
        </pc:spChg>
        <pc:picChg chg="add del mod">
          <ac:chgData name="Mary McLoughlin" userId="400fa23c8645cd67" providerId="LiveId" clId="{1C0C82AB-4573-4A24-A8AA-B56A9E8500FD}" dt="2023-11-01T08:57:32.843" v="363" actId="21"/>
          <ac:picMkLst>
            <pc:docMk/>
            <pc:sldMk cId="2592276941" sldId="632"/>
            <ac:picMk id="7" creationId="{28FE5C8B-85D0-2B74-D9E1-326B295419EB}"/>
          </ac:picMkLst>
        </pc:picChg>
        <pc:picChg chg="add del mod">
          <ac:chgData name="Mary McLoughlin" userId="400fa23c8645cd67" providerId="LiveId" clId="{1C0C82AB-4573-4A24-A8AA-B56A9E8500FD}" dt="2023-11-01T08:57:32.843" v="363" actId="21"/>
          <ac:picMkLst>
            <pc:docMk/>
            <pc:sldMk cId="2592276941" sldId="632"/>
            <ac:picMk id="10" creationId="{B1268DE1-06DE-2E8D-824F-292E88E4D5E0}"/>
          </ac:picMkLst>
        </pc:picChg>
        <pc:picChg chg="add del mod">
          <ac:chgData name="Mary McLoughlin" userId="400fa23c8645cd67" providerId="LiveId" clId="{1C0C82AB-4573-4A24-A8AA-B56A9E8500FD}" dt="2023-11-01T08:58:15.210" v="373" actId="21"/>
          <ac:picMkLst>
            <pc:docMk/>
            <pc:sldMk cId="2592276941" sldId="632"/>
            <ac:picMk id="12" creationId="{3AA69A0C-2AA1-8F5B-EA87-878C1E248671}"/>
          </ac:picMkLst>
        </pc:picChg>
        <pc:picChg chg="add del mod">
          <ac:chgData name="Mary McLoughlin" userId="400fa23c8645cd67" providerId="LiveId" clId="{1C0C82AB-4573-4A24-A8AA-B56A9E8500FD}" dt="2023-11-01T08:58:10.562" v="371" actId="21"/>
          <ac:picMkLst>
            <pc:docMk/>
            <pc:sldMk cId="2592276941" sldId="632"/>
            <ac:picMk id="14" creationId="{F7B7B6E9-3CCC-FFDC-38D8-3984249FF4EB}"/>
          </ac:picMkLst>
        </pc:picChg>
        <pc:picChg chg="add del mod">
          <ac:chgData name="Mary McLoughlin" userId="400fa23c8645cd67" providerId="LiveId" clId="{1C0C82AB-4573-4A24-A8AA-B56A9E8500FD}" dt="2023-11-01T08:58:31.451" v="375" actId="21"/>
          <ac:picMkLst>
            <pc:docMk/>
            <pc:sldMk cId="2592276941" sldId="632"/>
            <ac:picMk id="16" creationId="{63666729-C61E-5546-1C12-21CB50BF298F}"/>
          </ac:picMkLst>
        </pc:picChg>
        <pc:picChg chg="add mod">
          <ac:chgData name="Mary McLoughlin" userId="400fa23c8645cd67" providerId="LiveId" clId="{1C0C82AB-4573-4A24-A8AA-B56A9E8500FD}" dt="2023-11-01T09:01:54.896" v="408" actId="1076"/>
          <ac:picMkLst>
            <pc:docMk/>
            <pc:sldMk cId="2592276941" sldId="632"/>
            <ac:picMk id="19" creationId="{B6BFF2F2-35AE-8E2A-328B-5451A6B54901}"/>
          </ac:picMkLst>
        </pc:picChg>
        <pc:picChg chg="add mod">
          <ac:chgData name="Mary McLoughlin" userId="400fa23c8645cd67" providerId="LiveId" clId="{1C0C82AB-4573-4A24-A8AA-B56A9E8500FD}" dt="2023-11-01T09:01:14.185" v="404" actId="1076"/>
          <ac:picMkLst>
            <pc:docMk/>
            <pc:sldMk cId="2592276941" sldId="632"/>
            <ac:picMk id="22" creationId="{6DF8783F-E94E-7044-CFB6-3DED15723119}"/>
          </ac:picMkLst>
        </pc:picChg>
      </pc:sldChg>
      <pc:sldChg chg="modSp del mod">
        <pc:chgData name="Mary McLoughlin" userId="400fa23c8645cd67" providerId="LiveId" clId="{1C0C82AB-4573-4A24-A8AA-B56A9E8500FD}" dt="2023-11-01T11:46:24.381" v="488" actId="2696"/>
        <pc:sldMkLst>
          <pc:docMk/>
          <pc:sldMk cId="1746175093" sldId="633"/>
        </pc:sldMkLst>
        <pc:spChg chg="mod">
          <ac:chgData name="Mary McLoughlin" userId="400fa23c8645cd67" providerId="LiveId" clId="{1C0C82AB-4573-4A24-A8AA-B56A9E8500FD}" dt="2023-11-01T11:45:44.185" v="487" actId="21"/>
          <ac:spMkLst>
            <pc:docMk/>
            <pc:sldMk cId="1746175093" sldId="633"/>
            <ac:spMk id="2" creationId="{466935A5-F6F4-491D-B707-9134FA3CE54E}"/>
          </ac:spMkLst>
        </pc:spChg>
      </pc:sldChg>
      <pc:sldChg chg="addSp delSp modSp new mod">
        <pc:chgData name="Mary McLoughlin" userId="400fa23c8645cd67" providerId="LiveId" clId="{1C0C82AB-4573-4A24-A8AA-B56A9E8500FD}" dt="2023-11-01T14:01:21.010" v="572" actId="1076"/>
        <pc:sldMkLst>
          <pc:docMk/>
          <pc:sldMk cId="2991594736" sldId="634"/>
        </pc:sldMkLst>
        <pc:spChg chg="del">
          <ac:chgData name="Mary McLoughlin" userId="400fa23c8645cd67" providerId="LiveId" clId="{1C0C82AB-4573-4A24-A8AA-B56A9E8500FD}" dt="2023-11-01T13:59:15.496" v="552"/>
          <ac:spMkLst>
            <pc:docMk/>
            <pc:sldMk cId="2991594736" sldId="634"/>
            <ac:spMk id="3" creationId="{2A0E2960-01D6-7E22-2EF8-6BE45BA93066}"/>
          </ac:spMkLst>
        </pc:spChg>
        <pc:picChg chg="add mod">
          <ac:chgData name="Mary McLoughlin" userId="400fa23c8645cd67" providerId="LiveId" clId="{1C0C82AB-4573-4A24-A8AA-B56A9E8500FD}" dt="2023-11-01T14:01:21.010" v="572" actId="1076"/>
          <ac:picMkLst>
            <pc:docMk/>
            <pc:sldMk cId="2991594736" sldId="634"/>
            <ac:picMk id="5" creationId="{6E5D723F-C21A-7A41-7A79-4DC9C0A95567}"/>
          </ac:picMkLst>
        </pc:picChg>
        <pc:picChg chg="add del mod">
          <ac:chgData name="Mary McLoughlin" userId="400fa23c8645cd67" providerId="LiveId" clId="{1C0C82AB-4573-4A24-A8AA-B56A9E8500FD}" dt="2023-11-01T13:59:49.924" v="557" actId="21"/>
          <ac:picMkLst>
            <pc:docMk/>
            <pc:sldMk cId="2991594736" sldId="634"/>
            <ac:picMk id="6" creationId="{9F4D1D86-185A-8E02-3FAD-389C5BD5EC7E}"/>
          </ac:picMkLst>
        </pc:picChg>
        <pc:picChg chg="add mod">
          <ac:chgData name="Mary McLoughlin" userId="400fa23c8645cd67" providerId="LiveId" clId="{1C0C82AB-4573-4A24-A8AA-B56A9E8500FD}" dt="2023-11-01T14:01:06.647" v="570" actId="14100"/>
          <ac:picMkLst>
            <pc:docMk/>
            <pc:sldMk cId="2991594736" sldId="634"/>
            <ac:picMk id="7" creationId="{BE9A2970-962E-5987-7A9E-E92D68B445E3}"/>
          </ac:picMkLst>
        </pc:picChg>
      </pc:sldChg>
      <pc:sldChg chg="modSp mod">
        <pc:chgData name="Mary McLoughlin" userId="400fa23c8645cd67" providerId="LiveId" clId="{1C0C82AB-4573-4A24-A8AA-B56A9E8500FD}" dt="2023-11-01T14:02:01.779" v="596" actId="207"/>
        <pc:sldMkLst>
          <pc:docMk/>
          <pc:sldMk cId="3696511667" sldId="635"/>
        </pc:sldMkLst>
        <pc:spChg chg="mod">
          <ac:chgData name="Mary McLoughlin" userId="400fa23c8645cd67" providerId="LiveId" clId="{1C0C82AB-4573-4A24-A8AA-B56A9E8500FD}" dt="2023-11-01T14:02:01.779" v="596" actId="207"/>
          <ac:spMkLst>
            <pc:docMk/>
            <pc:sldMk cId="3696511667" sldId="635"/>
            <ac:spMk id="2" creationId="{E4009FDE-5C0A-4BDD-AE00-85E16447B7AA}"/>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3B35708E-D8AC-4789-B806-DCDCBC289702}" type="datetimeFigureOut">
              <a:rPr lang="en-GB" smtClean="0"/>
              <a:t>02/11/2023</a:t>
            </a:fld>
            <a:endParaRPr lang="en-GB"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416FB0AA-0C67-4706-8190-55A911F7E4F2}" type="slidenum">
              <a:rPr lang="en-GB" smtClean="0"/>
              <a:t>‹#›</a:t>
            </a:fld>
            <a:endParaRPr lang="en-GB" dirty="0"/>
          </a:p>
        </p:txBody>
      </p:sp>
    </p:spTree>
    <p:extLst>
      <p:ext uri="{BB962C8B-B14F-4D97-AF65-F5344CB8AC3E}">
        <p14:creationId xmlns:p14="http://schemas.microsoft.com/office/powerpoint/2010/main" val="349194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6FB0AA-0C67-4706-8190-55A911F7E4F2}" type="slidenum">
              <a:rPr lang="en-GB" smtClean="0"/>
              <a:t>3</a:t>
            </a:fld>
            <a:endParaRPr lang="en-GB" dirty="0"/>
          </a:p>
        </p:txBody>
      </p:sp>
    </p:spTree>
    <p:extLst>
      <p:ext uri="{BB962C8B-B14F-4D97-AF65-F5344CB8AC3E}">
        <p14:creationId xmlns:p14="http://schemas.microsoft.com/office/powerpoint/2010/main" val="279146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6FB0AA-0C67-4706-8190-55A911F7E4F2}" type="slidenum">
              <a:rPr lang="en-GB" smtClean="0"/>
              <a:t>13</a:t>
            </a:fld>
            <a:endParaRPr lang="en-GB" dirty="0"/>
          </a:p>
        </p:txBody>
      </p:sp>
    </p:spTree>
    <p:extLst>
      <p:ext uri="{BB962C8B-B14F-4D97-AF65-F5344CB8AC3E}">
        <p14:creationId xmlns:p14="http://schemas.microsoft.com/office/powerpoint/2010/main" val="8952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0774B-0CD7-4079-A4F6-B72E1D218878}" type="slidenum">
              <a:rPr lang="en-GB" smtClean="0"/>
              <a:t>22</a:t>
            </a:fld>
            <a:endParaRPr lang="en-GB" dirty="0"/>
          </a:p>
        </p:txBody>
      </p:sp>
    </p:spTree>
    <p:extLst>
      <p:ext uri="{BB962C8B-B14F-4D97-AF65-F5344CB8AC3E}">
        <p14:creationId xmlns:p14="http://schemas.microsoft.com/office/powerpoint/2010/main" val="307792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09F504C-5935-45A0-9F38-5AA690ADD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9440CA7-D960-4CC1-B805-74F4A59F7885}"/>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BC2ABCFE-719B-4BF7-A5CB-BB6E56164A79}"/>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B3A192-68F5-495F-89AE-BF1DE2B85761}" type="slidenum">
              <a:rPr lang="en-GB" altLang="en-US" smtClean="0"/>
              <a:pPr/>
              <a:t>29</a:t>
            </a:fld>
            <a:endParaRPr lang="en-GB" altLang="en-US"/>
          </a:p>
        </p:txBody>
      </p:sp>
    </p:spTree>
    <p:extLst>
      <p:ext uri="{BB962C8B-B14F-4D97-AF65-F5344CB8AC3E}">
        <p14:creationId xmlns:p14="http://schemas.microsoft.com/office/powerpoint/2010/main" val="4960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6FB0AA-0C67-4706-8190-55A911F7E4F2}" type="slidenum">
              <a:rPr lang="en-GB" smtClean="0"/>
              <a:t>38</a:t>
            </a:fld>
            <a:endParaRPr lang="en-GB" dirty="0"/>
          </a:p>
        </p:txBody>
      </p:sp>
    </p:spTree>
    <p:extLst>
      <p:ext uri="{BB962C8B-B14F-4D97-AF65-F5344CB8AC3E}">
        <p14:creationId xmlns:p14="http://schemas.microsoft.com/office/powerpoint/2010/main" val="2610717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A8D33F5-8BD7-62BC-9C1D-E0E2401BD0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6E6C5A9-284B-4A97-26D6-3AD9C3E62A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9940" name="Slide Number Placeholder 3">
            <a:extLst>
              <a:ext uri="{FF2B5EF4-FFF2-40B4-BE49-F238E27FC236}">
                <a16:creationId xmlns:a16="http://schemas.microsoft.com/office/drawing/2014/main" id="{6513D6CF-4F82-8BF5-58D4-54633D637A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C28FB5-638F-48C9-A859-75FF845ACABF}" type="slidenum">
              <a:rPr lang="en-GB" altLang="en-US">
                <a:latin typeface="Arial" panose="020B0604020202020204" pitchFamily="34" charset="0"/>
              </a:rPr>
              <a:pPr>
                <a:spcBef>
                  <a:spcPct val="0"/>
                </a:spcBef>
              </a:pPr>
              <a:t>44</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A11FD5D-030F-418A-B4F4-E3E4891F17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EA40833-1A6E-443A-ADA5-965F70B05F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1508" name="Slide Number Placeholder 3">
            <a:extLst>
              <a:ext uri="{FF2B5EF4-FFF2-40B4-BE49-F238E27FC236}">
                <a16:creationId xmlns:a16="http://schemas.microsoft.com/office/drawing/2014/main" id="{AF1782C2-BD8C-4DC6-BC2A-5C9A0131CA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FB5150-4A4A-44EB-BC5F-AA8ACEB6CB01}" type="slidenum">
              <a:rPr lang="en-GB" altLang="en-US" smtClean="0">
                <a:latin typeface="Arial" panose="020B0604020202020204" pitchFamily="34" charset="0"/>
              </a:rPr>
              <a:pPr>
                <a:spcBef>
                  <a:spcPct val="0"/>
                </a:spcBef>
              </a:pPr>
              <a:t>49</a:t>
            </a:fld>
            <a:endParaRPr lang="en-GB" altLang="en-US">
              <a:latin typeface="Arial" panose="020B0604020202020204" pitchFamily="34" charset="0"/>
            </a:endParaRPr>
          </a:p>
        </p:txBody>
      </p:sp>
    </p:spTree>
    <p:extLst>
      <p:ext uri="{BB962C8B-B14F-4D97-AF65-F5344CB8AC3E}">
        <p14:creationId xmlns:p14="http://schemas.microsoft.com/office/powerpoint/2010/main" val="137064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6EA1B5E-8813-4615-AE28-7A29DEE2EA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5C42A50-8575-49C3-AE78-9D12E7A548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4DD4D3A4-4390-4554-899C-44D9677B5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DDE7EF-44C8-4AC5-9FDE-D6A321AC72B6}" type="slidenum">
              <a:rPr lang="en-GB" altLang="en-US" smtClean="0">
                <a:latin typeface="Arial" panose="020B0604020202020204" pitchFamily="34" charset="0"/>
              </a:rPr>
              <a:pPr>
                <a:spcBef>
                  <a:spcPct val="0"/>
                </a:spcBef>
              </a:pPr>
              <a:t>50</a:t>
            </a:fld>
            <a:endParaRPr lang="en-GB" altLang="en-US">
              <a:latin typeface="Arial" panose="020B0604020202020204" pitchFamily="34" charset="0"/>
            </a:endParaRPr>
          </a:p>
        </p:txBody>
      </p:sp>
    </p:spTree>
    <p:extLst>
      <p:ext uri="{BB962C8B-B14F-4D97-AF65-F5344CB8AC3E}">
        <p14:creationId xmlns:p14="http://schemas.microsoft.com/office/powerpoint/2010/main" val="2502867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D841606-CF5C-42DF-B514-CC0825EA8C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F3C48C4-1966-4F67-A8CA-F2E8ECB279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5604" name="Slide Number Placeholder 3">
            <a:extLst>
              <a:ext uri="{FF2B5EF4-FFF2-40B4-BE49-F238E27FC236}">
                <a16:creationId xmlns:a16="http://schemas.microsoft.com/office/drawing/2014/main" id="{954C999F-573E-4B18-84E2-FBE04E175D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4F37BB-25B3-4AAB-B7B4-DA5A721FDB40}" type="slidenum">
              <a:rPr lang="en-GB" altLang="en-US" smtClean="0">
                <a:latin typeface="Arial" panose="020B0604020202020204" pitchFamily="34" charset="0"/>
              </a:rPr>
              <a:pPr>
                <a:spcBef>
                  <a:spcPct val="0"/>
                </a:spcBef>
              </a:pPr>
              <a:t>51</a:t>
            </a:fld>
            <a:endParaRPr lang="en-GB" altLang="en-US">
              <a:latin typeface="Arial" panose="020B0604020202020204" pitchFamily="34" charset="0"/>
            </a:endParaRPr>
          </a:p>
        </p:txBody>
      </p:sp>
    </p:spTree>
    <p:extLst>
      <p:ext uri="{BB962C8B-B14F-4D97-AF65-F5344CB8AC3E}">
        <p14:creationId xmlns:p14="http://schemas.microsoft.com/office/powerpoint/2010/main" val="68731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EFD1-7705-4C66-BFD1-8A6176CC50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2FE578-EAD6-4150-A628-DAD6D1465D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649765-85A8-43EF-9CF0-0F2AD133651C}"/>
              </a:ext>
            </a:extLst>
          </p:cNvPr>
          <p:cNvSpPr>
            <a:spLocks noGrp="1"/>
          </p:cNvSpPr>
          <p:nvPr>
            <p:ph type="dt" sz="half" idx="10"/>
          </p:nvPr>
        </p:nvSpPr>
        <p:spPr/>
        <p:txBody>
          <a:bodyPr/>
          <a:lstStyle/>
          <a:p>
            <a:fld id="{218CF623-9875-4625-BE4B-4FFF131579D1}" type="datetime1">
              <a:rPr lang="en-GB" smtClean="0"/>
              <a:t>02/11/2023</a:t>
            </a:fld>
            <a:endParaRPr lang="en-GB" dirty="0"/>
          </a:p>
        </p:txBody>
      </p:sp>
      <p:sp>
        <p:nvSpPr>
          <p:cNvPr id="5" name="Footer Placeholder 4">
            <a:extLst>
              <a:ext uri="{FF2B5EF4-FFF2-40B4-BE49-F238E27FC236}">
                <a16:creationId xmlns:a16="http://schemas.microsoft.com/office/drawing/2014/main" id="{C646C743-0332-49AB-BDE3-F58401A1B5A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E8DE-6C6D-4962-ACA4-A819EB30E124}"/>
              </a:ext>
            </a:extLst>
          </p:cNvPr>
          <p:cNvSpPr>
            <a:spLocks noGrp="1"/>
          </p:cNvSpPr>
          <p:nvPr>
            <p:ph type="sldNum" sz="quarter" idx="12"/>
          </p:nvPr>
        </p:nvSpPr>
        <p:spPr/>
        <p:txBody>
          <a:bodyPr/>
          <a:lstStyle/>
          <a:p>
            <a:fld id="{D2D9DC15-C497-4341-9D16-72526D7FF39A}" type="slidenum">
              <a:rPr lang="en-GB" smtClean="0"/>
              <a:t>‹#›</a:t>
            </a:fld>
            <a:endParaRPr lang="en-GB" dirty="0"/>
          </a:p>
        </p:txBody>
      </p:sp>
    </p:spTree>
    <p:extLst>
      <p:ext uri="{BB962C8B-B14F-4D97-AF65-F5344CB8AC3E}">
        <p14:creationId xmlns:p14="http://schemas.microsoft.com/office/powerpoint/2010/main" val="20698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107A-3CB5-4CE5-9AE2-C38AACA4FE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E1C88F-8305-4929-BEC7-106FB4FD23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A4C941-F45C-45ED-9ACF-B44820C29CE4}"/>
              </a:ext>
            </a:extLst>
          </p:cNvPr>
          <p:cNvSpPr>
            <a:spLocks noGrp="1"/>
          </p:cNvSpPr>
          <p:nvPr>
            <p:ph type="dt" sz="half" idx="10"/>
          </p:nvPr>
        </p:nvSpPr>
        <p:spPr/>
        <p:txBody>
          <a:bodyPr/>
          <a:lstStyle/>
          <a:p>
            <a:fld id="{A6973135-D226-4BC5-9735-040079B0DE08}" type="datetime1">
              <a:rPr lang="en-GB" smtClean="0"/>
              <a:t>02/11/2023</a:t>
            </a:fld>
            <a:endParaRPr lang="en-GB" dirty="0"/>
          </a:p>
        </p:txBody>
      </p:sp>
      <p:sp>
        <p:nvSpPr>
          <p:cNvPr id="5" name="Footer Placeholder 4">
            <a:extLst>
              <a:ext uri="{FF2B5EF4-FFF2-40B4-BE49-F238E27FC236}">
                <a16:creationId xmlns:a16="http://schemas.microsoft.com/office/drawing/2014/main" id="{BBDCAC62-FF80-473E-A221-6CE172AE43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EDFCCE-31CE-40A8-99EB-7F4DB9958C49}"/>
              </a:ext>
            </a:extLst>
          </p:cNvPr>
          <p:cNvSpPr>
            <a:spLocks noGrp="1"/>
          </p:cNvSpPr>
          <p:nvPr>
            <p:ph type="sldNum" sz="quarter" idx="12"/>
          </p:nvPr>
        </p:nvSpPr>
        <p:spPr/>
        <p:txBody>
          <a:bodyPr/>
          <a:lstStyle/>
          <a:p>
            <a:fld id="{D2D9DC15-C497-4341-9D16-72526D7FF39A}" type="slidenum">
              <a:rPr lang="en-GB" smtClean="0"/>
              <a:t>‹#›</a:t>
            </a:fld>
            <a:endParaRPr lang="en-GB" dirty="0"/>
          </a:p>
        </p:txBody>
      </p:sp>
    </p:spTree>
    <p:extLst>
      <p:ext uri="{BB962C8B-B14F-4D97-AF65-F5344CB8AC3E}">
        <p14:creationId xmlns:p14="http://schemas.microsoft.com/office/powerpoint/2010/main" val="32747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0D149-6DB9-4EAA-B834-F3474D8B2F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AF0BA4-1674-41D0-B045-D85DDFE852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64D06B-96C3-4F61-B235-5C1991A77106}"/>
              </a:ext>
            </a:extLst>
          </p:cNvPr>
          <p:cNvSpPr>
            <a:spLocks noGrp="1"/>
          </p:cNvSpPr>
          <p:nvPr>
            <p:ph type="dt" sz="half" idx="10"/>
          </p:nvPr>
        </p:nvSpPr>
        <p:spPr/>
        <p:txBody>
          <a:bodyPr/>
          <a:lstStyle/>
          <a:p>
            <a:fld id="{DEA7E66B-6D25-423A-AB68-6FE9D6165FCA}" type="datetime1">
              <a:rPr lang="en-GB" smtClean="0"/>
              <a:t>02/11/2023</a:t>
            </a:fld>
            <a:endParaRPr lang="en-GB" dirty="0"/>
          </a:p>
        </p:txBody>
      </p:sp>
      <p:sp>
        <p:nvSpPr>
          <p:cNvPr id="5" name="Footer Placeholder 4">
            <a:extLst>
              <a:ext uri="{FF2B5EF4-FFF2-40B4-BE49-F238E27FC236}">
                <a16:creationId xmlns:a16="http://schemas.microsoft.com/office/drawing/2014/main" id="{1E55C3F8-C8CC-4A11-BCE0-FDED1DE0B5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226C131-008C-4369-B50A-B32A41C2B174}"/>
              </a:ext>
            </a:extLst>
          </p:cNvPr>
          <p:cNvSpPr>
            <a:spLocks noGrp="1"/>
          </p:cNvSpPr>
          <p:nvPr>
            <p:ph type="sldNum" sz="quarter" idx="12"/>
          </p:nvPr>
        </p:nvSpPr>
        <p:spPr/>
        <p:txBody>
          <a:bodyPr/>
          <a:lstStyle/>
          <a:p>
            <a:fld id="{D2D9DC15-C497-4341-9D16-72526D7FF39A}" type="slidenum">
              <a:rPr lang="en-GB" smtClean="0"/>
              <a:t>‹#›</a:t>
            </a:fld>
            <a:endParaRPr lang="en-GB" dirty="0"/>
          </a:p>
        </p:txBody>
      </p:sp>
    </p:spTree>
    <p:extLst>
      <p:ext uri="{BB962C8B-B14F-4D97-AF65-F5344CB8AC3E}">
        <p14:creationId xmlns:p14="http://schemas.microsoft.com/office/powerpoint/2010/main" val="221318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12AD4-5FFC-4C50-8790-BE75364CFC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AFE3CA-91E2-4E66-9E23-0A10B00C39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0D82BB-C7A1-4D4D-B9D9-1BCFDC2C0033}"/>
              </a:ext>
            </a:extLst>
          </p:cNvPr>
          <p:cNvSpPr>
            <a:spLocks noGrp="1"/>
          </p:cNvSpPr>
          <p:nvPr>
            <p:ph type="dt" sz="half" idx="10"/>
          </p:nvPr>
        </p:nvSpPr>
        <p:spPr/>
        <p:txBody>
          <a:bodyPr/>
          <a:lstStyle/>
          <a:p>
            <a:fld id="{AEE688DF-A917-4702-87FF-EFCFBF2B6C14}" type="datetime1">
              <a:rPr lang="en-GB" smtClean="0"/>
              <a:t>02/11/2023</a:t>
            </a:fld>
            <a:endParaRPr lang="en-GB" dirty="0"/>
          </a:p>
        </p:txBody>
      </p:sp>
      <p:sp>
        <p:nvSpPr>
          <p:cNvPr id="5" name="Footer Placeholder 4">
            <a:extLst>
              <a:ext uri="{FF2B5EF4-FFF2-40B4-BE49-F238E27FC236}">
                <a16:creationId xmlns:a16="http://schemas.microsoft.com/office/drawing/2014/main" id="{E677EC3E-45A4-41FC-8F93-2778EDF15FD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74EC57-59D6-4769-A8EB-6F566B9DB79D}"/>
              </a:ext>
            </a:extLst>
          </p:cNvPr>
          <p:cNvSpPr>
            <a:spLocks noGrp="1"/>
          </p:cNvSpPr>
          <p:nvPr>
            <p:ph type="sldNum" sz="quarter" idx="12"/>
          </p:nvPr>
        </p:nvSpPr>
        <p:spPr/>
        <p:txBody>
          <a:bodyPr/>
          <a:lstStyle/>
          <a:p>
            <a:fld id="{D2D9DC15-C497-4341-9D16-72526D7FF39A}" type="slidenum">
              <a:rPr lang="en-GB" smtClean="0"/>
              <a:t>‹#›</a:t>
            </a:fld>
            <a:endParaRPr lang="en-GB" dirty="0"/>
          </a:p>
        </p:txBody>
      </p:sp>
    </p:spTree>
    <p:extLst>
      <p:ext uri="{BB962C8B-B14F-4D97-AF65-F5344CB8AC3E}">
        <p14:creationId xmlns:p14="http://schemas.microsoft.com/office/powerpoint/2010/main" val="20970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BEAE-8091-44DB-A635-47B4224720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A39C0B-2187-4F2A-A1E0-74A74C73F8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2B6C9A-B1D9-4AEF-8F20-B4EC171E5912}"/>
              </a:ext>
            </a:extLst>
          </p:cNvPr>
          <p:cNvSpPr>
            <a:spLocks noGrp="1"/>
          </p:cNvSpPr>
          <p:nvPr>
            <p:ph type="dt" sz="half" idx="10"/>
          </p:nvPr>
        </p:nvSpPr>
        <p:spPr/>
        <p:txBody>
          <a:bodyPr/>
          <a:lstStyle/>
          <a:p>
            <a:fld id="{6F24F19F-D764-4A65-83DC-A8B46E0EACCC}" type="datetime1">
              <a:rPr lang="en-GB" smtClean="0"/>
              <a:t>02/11/2023</a:t>
            </a:fld>
            <a:endParaRPr lang="en-GB" dirty="0"/>
          </a:p>
        </p:txBody>
      </p:sp>
      <p:sp>
        <p:nvSpPr>
          <p:cNvPr id="5" name="Footer Placeholder 4">
            <a:extLst>
              <a:ext uri="{FF2B5EF4-FFF2-40B4-BE49-F238E27FC236}">
                <a16:creationId xmlns:a16="http://schemas.microsoft.com/office/drawing/2014/main" id="{044ACC8E-8D00-4459-AC4A-ACE5839166C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DFD1287-E1F8-419E-B6CF-01B5DB2E4AD3}"/>
              </a:ext>
            </a:extLst>
          </p:cNvPr>
          <p:cNvSpPr>
            <a:spLocks noGrp="1"/>
          </p:cNvSpPr>
          <p:nvPr>
            <p:ph type="sldNum" sz="quarter" idx="12"/>
          </p:nvPr>
        </p:nvSpPr>
        <p:spPr/>
        <p:txBody>
          <a:bodyPr/>
          <a:lstStyle/>
          <a:p>
            <a:fld id="{D2D9DC15-C497-4341-9D16-72526D7FF39A}" type="slidenum">
              <a:rPr lang="en-GB" smtClean="0"/>
              <a:t>‹#›</a:t>
            </a:fld>
            <a:endParaRPr lang="en-GB" dirty="0"/>
          </a:p>
        </p:txBody>
      </p:sp>
    </p:spTree>
    <p:extLst>
      <p:ext uri="{BB962C8B-B14F-4D97-AF65-F5344CB8AC3E}">
        <p14:creationId xmlns:p14="http://schemas.microsoft.com/office/powerpoint/2010/main" val="68179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5B96-276D-4E31-A168-D7F4382A4F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062D4D-D345-4689-8434-12260841A1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91B41A-DB80-4DA9-B0B2-97B295864D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5ECD91-5FFB-4189-B114-00F9AFA2FF66}"/>
              </a:ext>
            </a:extLst>
          </p:cNvPr>
          <p:cNvSpPr>
            <a:spLocks noGrp="1"/>
          </p:cNvSpPr>
          <p:nvPr>
            <p:ph type="dt" sz="half" idx="10"/>
          </p:nvPr>
        </p:nvSpPr>
        <p:spPr/>
        <p:txBody>
          <a:bodyPr/>
          <a:lstStyle/>
          <a:p>
            <a:fld id="{72161426-F071-46C7-96F5-66C06333E146}" type="datetime1">
              <a:rPr lang="en-GB" smtClean="0"/>
              <a:t>02/11/2023</a:t>
            </a:fld>
            <a:endParaRPr lang="en-GB" dirty="0"/>
          </a:p>
        </p:txBody>
      </p:sp>
      <p:sp>
        <p:nvSpPr>
          <p:cNvPr id="6" name="Footer Placeholder 5">
            <a:extLst>
              <a:ext uri="{FF2B5EF4-FFF2-40B4-BE49-F238E27FC236}">
                <a16:creationId xmlns:a16="http://schemas.microsoft.com/office/drawing/2014/main" id="{27C4B0C7-DC20-4E0C-A787-20A20BE5C0C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B024D71-41BB-4721-9B78-BDE3D12E22C8}"/>
              </a:ext>
            </a:extLst>
          </p:cNvPr>
          <p:cNvSpPr>
            <a:spLocks noGrp="1"/>
          </p:cNvSpPr>
          <p:nvPr>
            <p:ph type="sldNum" sz="quarter" idx="12"/>
          </p:nvPr>
        </p:nvSpPr>
        <p:spPr/>
        <p:txBody>
          <a:bodyPr/>
          <a:lstStyle/>
          <a:p>
            <a:fld id="{D2D9DC15-C497-4341-9D16-72526D7FF39A}" type="slidenum">
              <a:rPr lang="en-GB" smtClean="0"/>
              <a:t>‹#›</a:t>
            </a:fld>
            <a:endParaRPr lang="en-GB" dirty="0"/>
          </a:p>
        </p:txBody>
      </p:sp>
    </p:spTree>
    <p:extLst>
      <p:ext uri="{BB962C8B-B14F-4D97-AF65-F5344CB8AC3E}">
        <p14:creationId xmlns:p14="http://schemas.microsoft.com/office/powerpoint/2010/main" val="153854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46EA-824D-4234-AC76-0827822DAB6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1C1C38-9E58-48D1-9393-3A815C1B3E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40321C-4CA4-4788-B2E8-CEDB057C45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0E67F8-05FC-4006-8B15-8C9B87B002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4CAB5C-B893-45F6-B9C6-B5643F989D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B5053E-7064-4BCF-B30B-120E238B23F7}"/>
              </a:ext>
            </a:extLst>
          </p:cNvPr>
          <p:cNvSpPr>
            <a:spLocks noGrp="1"/>
          </p:cNvSpPr>
          <p:nvPr>
            <p:ph type="dt" sz="half" idx="10"/>
          </p:nvPr>
        </p:nvSpPr>
        <p:spPr/>
        <p:txBody>
          <a:bodyPr/>
          <a:lstStyle/>
          <a:p>
            <a:fld id="{224B9F53-C99A-473A-86F6-55CE03F59587}" type="datetime1">
              <a:rPr lang="en-GB" smtClean="0"/>
              <a:t>02/11/2023</a:t>
            </a:fld>
            <a:endParaRPr lang="en-GB" dirty="0"/>
          </a:p>
        </p:txBody>
      </p:sp>
      <p:sp>
        <p:nvSpPr>
          <p:cNvPr id="8" name="Footer Placeholder 7">
            <a:extLst>
              <a:ext uri="{FF2B5EF4-FFF2-40B4-BE49-F238E27FC236}">
                <a16:creationId xmlns:a16="http://schemas.microsoft.com/office/drawing/2014/main" id="{466084A5-A512-4EA0-81DC-B199467B84F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F9A6D1E-1C31-4122-8A8E-50AE7FABAD49}"/>
              </a:ext>
            </a:extLst>
          </p:cNvPr>
          <p:cNvSpPr>
            <a:spLocks noGrp="1"/>
          </p:cNvSpPr>
          <p:nvPr>
            <p:ph type="sldNum" sz="quarter" idx="12"/>
          </p:nvPr>
        </p:nvSpPr>
        <p:spPr/>
        <p:txBody>
          <a:bodyPr/>
          <a:lstStyle/>
          <a:p>
            <a:fld id="{D2D9DC15-C497-4341-9D16-72526D7FF39A}" type="slidenum">
              <a:rPr lang="en-GB" smtClean="0"/>
              <a:t>‹#›</a:t>
            </a:fld>
            <a:endParaRPr lang="en-GB" dirty="0"/>
          </a:p>
        </p:txBody>
      </p:sp>
    </p:spTree>
    <p:extLst>
      <p:ext uri="{BB962C8B-B14F-4D97-AF65-F5344CB8AC3E}">
        <p14:creationId xmlns:p14="http://schemas.microsoft.com/office/powerpoint/2010/main" val="264699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38FE-93F1-4432-96C5-D9B411A0AA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B59665-327F-4AF8-A9C1-3759AC261507}"/>
              </a:ext>
            </a:extLst>
          </p:cNvPr>
          <p:cNvSpPr>
            <a:spLocks noGrp="1"/>
          </p:cNvSpPr>
          <p:nvPr>
            <p:ph type="dt" sz="half" idx="10"/>
          </p:nvPr>
        </p:nvSpPr>
        <p:spPr/>
        <p:txBody>
          <a:bodyPr/>
          <a:lstStyle/>
          <a:p>
            <a:fld id="{36D3D69F-0D46-4282-A1E1-607DA956B5BE}" type="datetime1">
              <a:rPr lang="en-GB" smtClean="0"/>
              <a:t>02/11/2023</a:t>
            </a:fld>
            <a:endParaRPr lang="en-GB" dirty="0"/>
          </a:p>
        </p:txBody>
      </p:sp>
      <p:sp>
        <p:nvSpPr>
          <p:cNvPr id="4" name="Footer Placeholder 3">
            <a:extLst>
              <a:ext uri="{FF2B5EF4-FFF2-40B4-BE49-F238E27FC236}">
                <a16:creationId xmlns:a16="http://schemas.microsoft.com/office/drawing/2014/main" id="{831B15C6-A57A-4BAE-91E1-FC4A6290C92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681DC8C-3238-4BF4-B4FC-46BBF6DEEAA3}"/>
              </a:ext>
            </a:extLst>
          </p:cNvPr>
          <p:cNvSpPr>
            <a:spLocks noGrp="1"/>
          </p:cNvSpPr>
          <p:nvPr>
            <p:ph type="sldNum" sz="quarter" idx="12"/>
          </p:nvPr>
        </p:nvSpPr>
        <p:spPr/>
        <p:txBody>
          <a:bodyPr/>
          <a:lstStyle/>
          <a:p>
            <a:fld id="{D2D9DC15-C497-4341-9D16-72526D7FF39A}" type="slidenum">
              <a:rPr lang="en-GB" smtClean="0"/>
              <a:t>‹#›</a:t>
            </a:fld>
            <a:endParaRPr lang="en-GB" dirty="0"/>
          </a:p>
        </p:txBody>
      </p:sp>
    </p:spTree>
    <p:extLst>
      <p:ext uri="{BB962C8B-B14F-4D97-AF65-F5344CB8AC3E}">
        <p14:creationId xmlns:p14="http://schemas.microsoft.com/office/powerpoint/2010/main" val="26582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5D9748-9B4D-468F-9611-730877315B7D}"/>
              </a:ext>
            </a:extLst>
          </p:cNvPr>
          <p:cNvSpPr>
            <a:spLocks noGrp="1"/>
          </p:cNvSpPr>
          <p:nvPr>
            <p:ph type="dt" sz="half" idx="10"/>
          </p:nvPr>
        </p:nvSpPr>
        <p:spPr/>
        <p:txBody>
          <a:bodyPr/>
          <a:lstStyle/>
          <a:p>
            <a:fld id="{E0BCC9A8-56F5-4D7B-AA91-7B6B3B12AE15}" type="datetime1">
              <a:rPr lang="en-GB" smtClean="0"/>
              <a:t>02/11/2023</a:t>
            </a:fld>
            <a:endParaRPr lang="en-GB" dirty="0"/>
          </a:p>
        </p:txBody>
      </p:sp>
      <p:sp>
        <p:nvSpPr>
          <p:cNvPr id="3" name="Footer Placeholder 2">
            <a:extLst>
              <a:ext uri="{FF2B5EF4-FFF2-40B4-BE49-F238E27FC236}">
                <a16:creationId xmlns:a16="http://schemas.microsoft.com/office/drawing/2014/main" id="{C8373450-2A91-49C1-ACD5-8AEDF5300CB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5FDD580-EB26-4CE9-A084-07636A02B7E6}"/>
              </a:ext>
            </a:extLst>
          </p:cNvPr>
          <p:cNvSpPr>
            <a:spLocks noGrp="1"/>
          </p:cNvSpPr>
          <p:nvPr>
            <p:ph type="sldNum" sz="quarter" idx="12"/>
          </p:nvPr>
        </p:nvSpPr>
        <p:spPr/>
        <p:txBody>
          <a:bodyPr/>
          <a:lstStyle/>
          <a:p>
            <a:fld id="{D2D9DC15-C497-4341-9D16-72526D7FF39A}" type="slidenum">
              <a:rPr lang="en-GB" smtClean="0"/>
              <a:t>‹#›</a:t>
            </a:fld>
            <a:endParaRPr lang="en-GB" dirty="0"/>
          </a:p>
        </p:txBody>
      </p:sp>
    </p:spTree>
    <p:extLst>
      <p:ext uri="{BB962C8B-B14F-4D97-AF65-F5344CB8AC3E}">
        <p14:creationId xmlns:p14="http://schemas.microsoft.com/office/powerpoint/2010/main" val="425076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E8B-AA82-4592-B137-0C18D484C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E41515-9D0A-4428-BD79-371EB3A929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9C124A3-E991-4F91-9789-1390C7718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7B77E0-096E-4F66-B625-37EFA7FE5CD7}"/>
              </a:ext>
            </a:extLst>
          </p:cNvPr>
          <p:cNvSpPr>
            <a:spLocks noGrp="1"/>
          </p:cNvSpPr>
          <p:nvPr>
            <p:ph type="dt" sz="half" idx="10"/>
          </p:nvPr>
        </p:nvSpPr>
        <p:spPr/>
        <p:txBody>
          <a:bodyPr/>
          <a:lstStyle/>
          <a:p>
            <a:fld id="{96DE8314-AFF7-4D20-A6A1-7F1E4936CEDF}" type="datetime1">
              <a:rPr lang="en-GB" smtClean="0"/>
              <a:t>02/11/2023</a:t>
            </a:fld>
            <a:endParaRPr lang="en-GB" dirty="0"/>
          </a:p>
        </p:txBody>
      </p:sp>
      <p:sp>
        <p:nvSpPr>
          <p:cNvPr id="6" name="Footer Placeholder 5">
            <a:extLst>
              <a:ext uri="{FF2B5EF4-FFF2-40B4-BE49-F238E27FC236}">
                <a16:creationId xmlns:a16="http://schemas.microsoft.com/office/drawing/2014/main" id="{19B3D369-02E9-4A5D-A1C4-B5A93884820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1F3C81-4059-4225-A980-ACAC547E5759}"/>
              </a:ext>
            </a:extLst>
          </p:cNvPr>
          <p:cNvSpPr>
            <a:spLocks noGrp="1"/>
          </p:cNvSpPr>
          <p:nvPr>
            <p:ph type="sldNum" sz="quarter" idx="12"/>
          </p:nvPr>
        </p:nvSpPr>
        <p:spPr/>
        <p:txBody>
          <a:bodyPr/>
          <a:lstStyle/>
          <a:p>
            <a:fld id="{D2D9DC15-C497-4341-9D16-72526D7FF39A}" type="slidenum">
              <a:rPr lang="en-GB" smtClean="0"/>
              <a:t>‹#›</a:t>
            </a:fld>
            <a:endParaRPr lang="en-GB" dirty="0"/>
          </a:p>
        </p:txBody>
      </p:sp>
    </p:spTree>
    <p:extLst>
      <p:ext uri="{BB962C8B-B14F-4D97-AF65-F5344CB8AC3E}">
        <p14:creationId xmlns:p14="http://schemas.microsoft.com/office/powerpoint/2010/main" val="45789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C5C8-2977-4CB0-A90A-797AA411A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CA3B0D-790F-4923-A560-ED94A84FB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63389E3-3D35-41DC-8FDB-F3FEBAE35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EA4B46-D1BE-42B3-8EDF-819254B62E05}"/>
              </a:ext>
            </a:extLst>
          </p:cNvPr>
          <p:cNvSpPr>
            <a:spLocks noGrp="1"/>
          </p:cNvSpPr>
          <p:nvPr>
            <p:ph type="dt" sz="half" idx="10"/>
          </p:nvPr>
        </p:nvSpPr>
        <p:spPr/>
        <p:txBody>
          <a:bodyPr/>
          <a:lstStyle/>
          <a:p>
            <a:fld id="{7E00C557-B9CF-4E84-866C-A767A0307EB2}" type="datetime1">
              <a:rPr lang="en-GB" smtClean="0"/>
              <a:t>02/11/2023</a:t>
            </a:fld>
            <a:endParaRPr lang="en-GB" dirty="0"/>
          </a:p>
        </p:txBody>
      </p:sp>
      <p:sp>
        <p:nvSpPr>
          <p:cNvPr id="6" name="Footer Placeholder 5">
            <a:extLst>
              <a:ext uri="{FF2B5EF4-FFF2-40B4-BE49-F238E27FC236}">
                <a16:creationId xmlns:a16="http://schemas.microsoft.com/office/drawing/2014/main" id="{B4291DCF-4458-4B63-828F-78AB2FB38B7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8BD972C-0977-4B1D-9356-558A064D9709}"/>
              </a:ext>
            </a:extLst>
          </p:cNvPr>
          <p:cNvSpPr>
            <a:spLocks noGrp="1"/>
          </p:cNvSpPr>
          <p:nvPr>
            <p:ph type="sldNum" sz="quarter" idx="12"/>
          </p:nvPr>
        </p:nvSpPr>
        <p:spPr/>
        <p:txBody>
          <a:bodyPr/>
          <a:lstStyle/>
          <a:p>
            <a:fld id="{D2D9DC15-C497-4341-9D16-72526D7FF39A}" type="slidenum">
              <a:rPr lang="en-GB" smtClean="0"/>
              <a:t>‹#›</a:t>
            </a:fld>
            <a:endParaRPr lang="en-GB" dirty="0"/>
          </a:p>
        </p:txBody>
      </p:sp>
    </p:spTree>
    <p:extLst>
      <p:ext uri="{BB962C8B-B14F-4D97-AF65-F5344CB8AC3E}">
        <p14:creationId xmlns:p14="http://schemas.microsoft.com/office/powerpoint/2010/main" val="280264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58A239-4CC3-4077-A3C1-ED0A249F66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E8B4B2-1470-4CE9-8B3F-F752CA697E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001F9-3DE9-4014-9AA3-BE5361D4A5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F043F-9954-4FE4-9F9B-E69750E7DE30}" type="datetime1">
              <a:rPr lang="en-GB" smtClean="0"/>
              <a:t>02/11/2023</a:t>
            </a:fld>
            <a:endParaRPr lang="en-GB" dirty="0"/>
          </a:p>
        </p:txBody>
      </p:sp>
      <p:sp>
        <p:nvSpPr>
          <p:cNvPr id="5" name="Footer Placeholder 4">
            <a:extLst>
              <a:ext uri="{FF2B5EF4-FFF2-40B4-BE49-F238E27FC236}">
                <a16:creationId xmlns:a16="http://schemas.microsoft.com/office/drawing/2014/main" id="{CD693D2E-2711-4649-9BD8-AC2F7F3A2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3222ED0-7171-4996-B529-5C45C9DDF3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9DC15-C497-4341-9D16-72526D7FF39A}" type="slidenum">
              <a:rPr lang="en-GB" smtClean="0"/>
              <a:t>‹#›</a:t>
            </a:fld>
            <a:endParaRPr lang="en-GB" dirty="0"/>
          </a:p>
        </p:txBody>
      </p:sp>
    </p:spTree>
    <p:extLst>
      <p:ext uri="{BB962C8B-B14F-4D97-AF65-F5344CB8AC3E}">
        <p14:creationId xmlns:p14="http://schemas.microsoft.com/office/powerpoint/2010/main" val="3532468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dailyclipart.net/clipart/category/toy-clip-art/" TargetMode="External"/><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hyperlink" Target="http://time4sports.wikispaces.com/References" TargetMode="External"/><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hyperlink" Target="https://www.flickr.com/photos/ccfarmer/5093286288"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flickr.com/photos/vblibrary/6899536910/"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30.png"/><Relationship Id="rId7" Type="http://schemas.openxmlformats.org/officeDocument/2006/relationships/hyperlink" Target="https://aigeira.org/activities/swimm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hyperlink" Target="https://creativecommons.org/licenses/by-nc/3.0/" TargetMode="External"/><Relationship Id="rId4" Type="http://schemas.openxmlformats.org/officeDocument/2006/relationships/hyperlink" Target="https://freepngimg.com/png/20339-transparent-fall-leaves-border"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giuliageranium.blogspot.com/2011/12/story-day-awaits.html"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uk/url?sa=i&amp;source=images&amp;cd=&amp;cad=rja&amp;uact=8&amp;ved=0CAgQjRw&amp;url=http://becuo.com/handprint-outline&amp;ei=vIVPVIPTEqGs7Aa-q4CoDQ&amp;psig=AFQjCNFi_GCTGgspRgWCUeme1VpTgBCySA&amp;ust=1414584124433142"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5C2B-D577-4902-8A03-B0E7553447A2}"/>
              </a:ext>
            </a:extLst>
          </p:cNvPr>
          <p:cNvSpPr>
            <a:spLocks noGrp="1"/>
          </p:cNvSpPr>
          <p:nvPr>
            <p:ph type="ctrTitle"/>
          </p:nvPr>
        </p:nvSpPr>
        <p:spPr>
          <a:xfrm>
            <a:off x="1524000" y="600364"/>
            <a:ext cx="9144000" cy="2198253"/>
          </a:xfrm>
        </p:spPr>
        <p:txBody>
          <a:bodyPr>
            <a:normAutofit fontScale="90000"/>
          </a:bodyPr>
          <a:lstStyle/>
          <a:p>
            <a:r>
              <a:rPr lang="en-GB" b="1" dirty="0"/>
              <a:t>St. Cyprian’s Primary Academy</a:t>
            </a:r>
            <a:br>
              <a:rPr lang="en-GB" b="1" dirty="0"/>
            </a:br>
            <a:r>
              <a:rPr lang="en-GB" b="1" dirty="0"/>
              <a:t>The Road to Reading</a:t>
            </a:r>
            <a:br>
              <a:rPr lang="en-GB" b="1" dirty="0"/>
            </a:br>
            <a:r>
              <a:rPr lang="en-GB" b="1" dirty="0"/>
              <a:t>Key Stage 1</a:t>
            </a:r>
            <a:endParaRPr lang="en-GB" sz="4000" b="1" dirty="0"/>
          </a:p>
        </p:txBody>
      </p:sp>
      <p:sp>
        <p:nvSpPr>
          <p:cNvPr id="3" name="Subtitle 2">
            <a:extLst>
              <a:ext uri="{FF2B5EF4-FFF2-40B4-BE49-F238E27FC236}">
                <a16:creationId xmlns:a16="http://schemas.microsoft.com/office/drawing/2014/main" id="{D8E01288-D19F-49FB-B95C-997F835F2D99}"/>
              </a:ext>
            </a:extLst>
          </p:cNvPr>
          <p:cNvSpPr>
            <a:spLocks noGrp="1"/>
          </p:cNvSpPr>
          <p:nvPr>
            <p:ph type="subTitle" idx="1"/>
          </p:nvPr>
        </p:nvSpPr>
        <p:spPr>
          <a:xfrm>
            <a:off x="1523999" y="3602038"/>
            <a:ext cx="9328727" cy="2318471"/>
          </a:xfrm>
        </p:spPr>
        <p:txBody>
          <a:bodyPr>
            <a:noAutofit/>
          </a:bodyPr>
          <a:lstStyle/>
          <a:p>
            <a:endParaRPr lang="en-GB" sz="2500" dirty="0"/>
          </a:p>
          <a:p>
            <a:pPr algn="r"/>
            <a:endParaRPr lang="en-GB" sz="2500" dirty="0"/>
          </a:p>
          <a:p>
            <a:pPr algn="r"/>
            <a:endParaRPr lang="en-GB" sz="2500" dirty="0"/>
          </a:p>
          <a:p>
            <a:pPr algn="r"/>
            <a:r>
              <a:rPr lang="en-GB" sz="2500" dirty="0"/>
              <a:t>Rose Carr &amp; Mary </a:t>
            </a:r>
            <a:r>
              <a:rPr lang="en-GB" sz="2500" dirty="0" err="1"/>
              <a:t>Meadway</a:t>
            </a:r>
            <a:endParaRPr lang="en-GB" sz="2500" dirty="0"/>
          </a:p>
          <a:p>
            <a:pPr algn="r"/>
            <a:r>
              <a:rPr lang="en-GB" sz="2500" dirty="0"/>
              <a:t>November 2023</a:t>
            </a:r>
          </a:p>
        </p:txBody>
      </p:sp>
      <p:pic>
        <p:nvPicPr>
          <p:cNvPr id="4" name="Picture 2" descr="http://www2.parmacityschools.org/staff/g/gedeonj/images/Reading-Writing.jpg">
            <a:extLst>
              <a:ext uri="{FF2B5EF4-FFF2-40B4-BE49-F238E27FC236}">
                <a16:creationId xmlns:a16="http://schemas.microsoft.com/office/drawing/2014/main" id="{E2886401-7426-49A3-B55B-CCF7B48F1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842158"/>
            <a:ext cx="3168650" cy="2860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D2D9DC15-C497-4341-9D16-72526D7FF39A}" type="slidenum">
              <a:rPr lang="en-GB" smtClean="0"/>
              <a:t>1</a:t>
            </a:fld>
            <a:endParaRPr lang="en-GB" dirty="0"/>
          </a:p>
        </p:txBody>
      </p:sp>
    </p:spTree>
    <p:extLst>
      <p:ext uri="{BB962C8B-B14F-4D97-AF65-F5344CB8AC3E}">
        <p14:creationId xmlns:p14="http://schemas.microsoft.com/office/powerpoint/2010/main" val="1445529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EA0C-863E-4AE5-98C3-9FA544CC8277}"/>
              </a:ext>
            </a:extLst>
          </p:cNvPr>
          <p:cNvSpPr>
            <a:spLocks noGrp="1"/>
          </p:cNvSpPr>
          <p:nvPr>
            <p:ph type="title"/>
          </p:nvPr>
        </p:nvSpPr>
        <p:spPr>
          <a:xfrm>
            <a:off x="838200" y="746125"/>
            <a:ext cx="10515600" cy="1325563"/>
          </a:xfrm>
        </p:spPr>
        <p:txBody>
          <a:bodyPr>
            <a:normAutofit/>
          </a:bodyPr>
          <a:lstStyle/>
          <a:p>
            <a:pPr algn="ctr"/>
            <a:r>
              <a:rPr lang="en-GB" sz="5000" b="1" dirty="0">
                <a:latin typeface="Calibri"/>
                <a:cs typeface="Calibri"/>
              </a:rPr>
              <a:t> What is Decoding?</a:t>
            </a:r>
          </a:p>
        </p:txBody>
      </p:sp>
      <p:sp>
        <p:nvSpPr>
          <p:cNvPr id="3" name="Content Placeholder 2">
            <a:extLst>
              <a:ext uri="{FF2B5EF4-FFF2-40B4-BE49-F238E27FC236}">
                <a16:creationId xmlns:a16="http://schemas.microsoft.com/office/drawing/2014/main" id="{B4F924C6-0A77-4FDA-B3D2-B2812AE29763}"/>
              </a:ext>
            </a:extLst>
          </p:cNvPr>
          <p:cNvSpPr>
            <a:spLocks noGrp="1"/>
          </p:cNvSpPr>
          <p:nvPr>
            <p:ph idx="1"/>
          </p:nvPr>
        </p:nvSpPr>
        <p:spPr>
          <a:xfrm>
            <a:off x="1007534" y="2333625"/>
            <a:ext cx="10515600" cy="742597"/>
          </a:xfrm>
        </p:spPr>
        <p:txBody>
          <a:bodyPr>
            <a:normAutofit fontScale="92500"/>
          </a:bodyPr>
          <a:lstStyle/>
          <a:p>
            <a:pPr marL="0" indent="0" algn="ctr">
              <a:buNone/>
            </a:pPr>
            <a:r>
              <a:rPr lang="en-GB" sz="4000" dirty="0"/>
              <a:t>Think about the skills you used to decode this text?</a:t>
            </a:r>
          </a:p>
        </p:txBody>
      </p:sp>
      <p:sp>
        <p:nvSpPr>
          <p:cNvPr id="4" name="Slide Number Placeholder 3"/>
          <p:cNvSpPr>
            <a:spLocks noGrp="1"/>
          </p:cNvSpPr>
          <p:nvPr>
            <p:ph type="sldNum" sz="quarter" idx="12"/>
          </p:nvPr>
        </p:nvSpPr>
        <p:spPr/>
        <p:txBody>
          <a:bodyPr/>
          <a:lstStyle/>
          <a:p>
            <a:fld id="{D2D9DC15-C497-4341-9D16-72526D7FF39A}" type="slidenum">
              <a:rPr lang="en-GB" smtClean="0"/>
              <a:t>10</a:t>
            </a:fld>
            <a:endParaRPr lang="en-GB" dirty="0"/>
          </a:p>
        </p:txBody>
      </p:sp>
    </p:spTree>
    <p:extLst>
      <p:ext uri="{BB962C8B-B14F-4D97-AF65-F5344CB8AC3E}">
        <p14:creationId xmlns:p14="http://schemas.microsoft.com/office/powerpoint/2010/main" val="1377587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8AFA1-862C-421C-BC42-864FFD1B9B70}"/>
              </a:ext>
            </a:extLst>
          </p:cNvPr>
          <p:cNvSpPr>
            <a:spLocks noGrp="1"/>
          </p:cNvSpPr>
          <p:nvPr>
            <p:ph type="title"/>
          </p:nvPr>
        </p:nvSpPr>
        <p:spPr>
          <a:xfrm>
            <a:off x="688975" y="414514"/>
            <a:ext cx="10515600" cy="1247775"/>
          </a:xfrm>
        </p:spPr>
        <p:txBody>
          <a:bodyPr/>
          <a:lstStyle/>
          <a:p>
            <a:pPr algn="ctr"/>
            <a:r>
              <a:rPr lang="en-GB" b="1" dirty="0">
                <a:latin typeface="Calibri"/>
                <a:cs typeface="Calibri"/>
              </a:rPr>
              <a:t>What is phonics?</a:t>
            </a:r>
          </a:p>
        </p:txBody>
      </p:sp>
      <p:sp>
        <p:nvSpPr>
          <p:cNvPr id="3" name="Text Placeholder 2">
            <a:extLst>
              <a:ext uri="{FF2B5EF4-FFF2-40B4-BE49-F238E27FC236}">
                <a16:creationId xmlns:a16="http://schemas.microsoft.com/office/drawing/2014/main" id="{4B973158-A528-499A-8B61-A890A904ECD0}"/>
              </a:ext>
            </a:extLst>
          </p:cNvPr>
          <p:cNvSpPr>
            <a:spLocks noGrp="1"/>
          </p:cNvSpPr>
          <p:nvPr>
            <p:ph type="body" idx="1"/>
          </p:nvPr>
        </p:nvSpPr>
        <p:spPr>
          <a:xfrm>
            <a:off x="515758" y="1859845"/>
            <a:ext cx="11422242" cy="3615266"/>
          </a:xfrm>
        </p:spPr>
        <p:txBody>
          <a:bodyPr/>
          <a:lstStyle/>
          <a:p>
            <a:r>
              <a:rPr lang="en-GB" b="1" dirty="0">
                <a:solidFill>
                  <a:schemeClr val="tx1"/>
                </a:solidFill>
              </a:rPr>
              <a:t>The learner will:</a:t>
            </a:r>
          </a:p>
          <a:p>
            <a:pPr marL="342900" indent="-342900">
              <a:buFont typeface="Arial" panose="020B0604020202020204" pitchFamily="34" charset="0"/>
              <a:buChar char="•"/>
            </a:pPr>
            <a:r>
              <a:rPr lang="en-GB" dirty="0">
                <a:solidFill>
                  <a:schemeClr val="tx1"/>
                </a:solidFill>
              </a:rPr>
              <a:t>recognise the sounds that letter makes</a:t>
            </a:r>
          </a:p>
          <a:p>
            <a:pPr marL="342900" indent="-342900">
              <a:buFont typeface="Arial" panose="020B0604020202020204" pitchFamily="34" charset="0"/>
              <a:buChar char="•"/>
            </a:pPr>
            <a:r>
              <a:rPr lang="en-GB" dirty="0">
                <a:solidFill>
                  <a:schemeClr val="tx1"/>
                </a:solidFill>
              </a:rPr>
              <a:t>identify the sounds that different groups of letters make  such as ‘</a:t>
            </a:r>
            <a:r>
              <a:rPr lang="en-GB" dirty="0" err="1">
                <a:solidFill>
                  <a:schemeClr val="tx1"/>
                </a:solidFill>
              </a:rPr>
              <a:t>ch</a:t>
            </a:r>
            <a:r>
              <a:rPr lang="en-GB" dirty="0">
                <a:solidFill>
                  <a:schemeClr val="tx1"/>
                </a:solidFill>
              </a:rPr>
              <a:t>’ or ‘</a:t>
            </a:r>
            <a:r>
              <a:rPr lang="en-GB" dirty="0" err="1">
                <a:solidFill>
                  <a:schemeClr val="tx1"/>
                </a:solidFill>
              </a:rPr>
              <a:t>ai</a:t>
            </a:r>
            <a:r>
              <a:rPr lang="en-GB" dirty="0">
                <a:solidFill>
                  <a:schemeClr val="tx1"/>
                </a:solidFill>
              </a:rPr>
              <a:t>’  </a:t>
            </a:r>
          </a:p>
          <a:p>
            <a:pPr marL="342900" indent="-342900">
              <a:buFont typeface="Arial" panose="020B0604020202020204" pitchFamily="34" charset="0"/>
              <a:buChar char="•"/>
            </a:pPr>
            <a:r>
              <a:rPr lang="en-GB" dirty="0">
                <a:solidFill>
                  <a:schemeClr val="tx1"/>
                </a:solidFill>
              </a:rPr>
              <a:t>blend these sounds together to make a word</a:t>
            </a:r>
          </a:p>
          <a:p>
            <a:endParaRPr lang="en-GB" dirty="0">
              <a:solidFill>
                <a:schemeClr val="tx1"/>
              </a:solidFill>
            </a:endParaRPr>
          </a:p>
          <a:p>
            <a:r>
              <a:rPr lang="en-GB" dirty="0">
                <a:solidFill>
                  <a:schemeClr val="tx1"/>
                </a:solidFill>
              </a:rPr>
              <a:t>This is one of the skills which will help the learner ‘decode’ new words that they hear or see.  It is an essential step in learning to read.</a:t>
            </a:r>
          </a:p>
          <a:p>
            <a:r>
              <a:rPr lang="en-GB" dirty="0">
                <a:solidFill>
                  <a:schemeClr val="tx1"/>
                </a:solidFill>
              </a:rPr>
              <a:t>There are 44 common sounds in the English language.</a:t>
            </a:r>
          </a:p>
        </p:txBody>
      </p:sp>
      <p:sp>
        <p:nvSpPr>
          <p:cNvPr id="4" name="Slide Number Placeholder 3"/>
          <p:cNvSpPr>
            <a:spLocks noGrp="1"/>
          </p:cNvSpPr>
          <p:nvPr>
            <p:ph type="sldNum" sz="quarter" idx="12"/>
          </p:nvPr>
        </p:nvSpPr>
        <p:spPr/>
        <p:txBody>
          <a:bodyPr/>
          <a:lstStyle/>
          <a:p>
            <a:fld id="{D2D9DC15-C497-4341-9D16-72526D7FF39A}" type="slidenum">
              <a:rPr lang="en-GB" smtClean="0"/>
              <a:t>11</a:t>
            </a:fld>
            <a:endParaRPr lang="en-GB" dirty="0"/>
          </a:p>
        </p:txBody>
      </p:sp>
    </p:spTree>
    <p:extLst>
      <p:ext uri="{BB962C8B-B14F-4D97-AF65-F5344CB8AC3E}">
        <p14:creationId xmlns:p14="http://schemas.microsoft.com/office/powerpoint/2010/main" val="4132209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E6BE49-6900-4D65-AE66-345CCBCB25BD}"/>
              </a:ext>
            </a:extLst>
          </p:cNvPr>
          <p:cNvSpPr/>
          <p:nvPr/>
        </p:nvSpPr>
        <p:spPr>
          <a:xfrm>
            <a:off x="4690188" y="-5852896"/>
            <a:ext cx="6096000" cy="369332"/>
          </a:xfrm>
          <a:prstGeom prst="rect">
            <a:avLst/>
          </a:prstGeom>
        </p:spPr>
        <p:txBody>
          <a:bodyPr>
            <a:spAutoFit/>
          </a:bodyPr>
          <a:lstStyle/>
          <a:p>
            <a:r>
              <a:rPr lang="en-GB" dirty="0"/>
              <a:t>     </a:t>
            </a:r>
          </a:p>
        </p:txBody>
      </p:sp>
      <p:graphicFrame>
        <p:nvGraphicFramePr>
          <p:cNvPr id="3" name="Table 2">
            <a:extLst>
              <a:ext uri="{FF2B5EF4-FFF2-40B4-BE49-F238E27FC236}">
                <a16:creationId xmlns:a16="http://schemas.microsoft.com/office/drawing/2014/main" id="{898378A5-E0C2-4FD0-AF10-71033961F38C}"/>
              </a:ext>
            </a:extLst>
          </p:cNvPr>
          <p:cNvGraphicFramePr>
            <a:graphicFrameLocks noGrp="1"/>
          </p:cNvGraphicFramePr>
          <p:nvPr>
            <p:extLst>
              <p:ext uri="{D42A27DB-BD31-4B8C-83A1-F6EECF244321}">
                <p14:modId xmlns:p14="http://schemas.microsoft.com/office/powerpoint/2010/main" val="3317485852"/>
              </p:ext>
            </p:extLst>
          </p:nvPr>
        </p:nvGraphicFramePr>
        <p:xfrm>
          <a:off x="3646163" y="864744"/>
          <a:ext cx="5080000" cy="5856731"/>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3843699531"/>
                    </a:ext>
                  </a:extLst>
                </a:gridCol>
                <a:gridCol w="1016000">
                  <a:extLst>
                    <a:ext uri="{9D8B030D-6E8A-4147-A177-3AD203B41FA5}">
                      <a16:colId xmlns:a16="http://schemas.microsoft.com/office/drawing/2014/main" val="3500679653"/>
                    </a:ext>
                  </a:extLst>
                </a:gridCol>
                <a:gridCol w="1016000">
                  <a:extLst>
                    <a:ext uri="{9D8B030D-6E8A-4147-A177-3AD203B41FA5}">
                      <a16:colId xmlns:a16="http://schemas.microsoft.com/office/drawing/2014/main" val="2423569080"/>
                    </a:ext>
                  </a:extLst>
                </a:gridCol>
                <a:gridCol w="950410">
                  <a:extLst>
                    <a:ext uri="{9D8B030D-6E8A-4147-A177-3AD203B41FA5}">
                      <a16:colId xmlns:a16="http://schemas.microsoft.com/office/drawing/2014/main" val="3256301563"/>
                    </a:ext>
                  </a:extLst>
                </a:gridCol>
                <a:gridCol w="1081590">
                  <a:extLst>
                    <a:ext uri="{9D8B030D-6E8A-4147-A177-3AD203B41FA5}">
                      <a16:colId xmlns:a16="http://schemas.microsoft.com/office/drawing/2014/main" val="4020215531"/>
                    </a:ext>
                  </a:extLst>
                </a:gridCol>
              </a:tblGrid>
              <a:tr h="887464">
                <a:tc>
                  <a:txBody>
                    <a:bodyPr/>
                    <a:lstStyle/>
                    <a:p>
                      <a:r>
                        <a:rPr lang="en-GB" dirty="0"/>
                        <a:t>/b/ </a:t>
                      </a:r>
                    </a:p>
                  </a:txBody>
                  <a:tcPr/>
                </a:tc>
                <a:tc>
                  <a:txBody>
                    <a:bodyPr/>
                    <a:lstStyle/>
                    <a:p>
                      <a:pPr algn="ctr"/>
                      <a:r>
                        <a:rPr lang="en-GB" dirty="0"/>
                        <a:t>b</a:t>
                      </a:r>
                    </a:p>
                    <a:p>
                      <a:pPr algn="ctr"/>
                      <a:r>
                        <a:rPr lang="en-GB" dirty="0"/>
                        <a:t> ball </a:t>
                      </a:r>
                    </a:p>
                  </a:txBody>
                  <a:tcPr/>
                </a:tc>
                <a:tc>
                  <a:txBody>
                    <a:bodyPr/>
                    <a:lstStyle/>
                    <a:p>
                      <a:r>
                        <a:rPr lang="en-GB" dirty="0"/>
                        <a:t>  </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71059200"/>
                  </a:ext>
                </a:extLst>
              </a:tr>
              <a:tr h="671587">
                <a:tc>
                  <a:txBody>
                    <a:bodyPr/>
                    <a:lstStyle/>
                    <a:p>
                      <a:r>
                        <a:rPr lang="en-GB" dirty="0"/>
                        <a:t>/c/</a:t>
                      </a:r>
                    </a:p>
                  </a:txBody>
                  <a:tcPr/>
                </a:tc>
                <a:tc>
                  <a:txBody>
                    <a:bodyPr/>
                    <a:lstStyle/>
                    <a:p>
                      <a:pPr algn="ctr"/>
                      <a:r>
                        <a:rPr lang="en-GB" dirty="0"/>
                        <a:t>C</a:t>
                      </a:r>
                    </a:p>
                    <a:p>
                      <a:pPr algn="ctr"/>
                      <a:r>
                        <a:rPr lang="en-GB" dirty="0"/>
                        <a:t>cat</a:t>
                      </a:r>
                    </a:p>
                  </a:txBody>
                  <a:tcPr/>
                </a:tc>
                <a:tc>
                  <a:txBody>
                    <a:bodyPr/>
                    <a:lstStyle/>
                    <a:p>
                      <a:endParaRPr lang="en-GB" dirty="0"/>
                    </a:p>
                  </a:txBody>
                  <a:tcPr/>
                </a:tc>
                <a:tc>
                  <a:txBody>
                    <a:bodyPr/>
                    <a:lstStyle/>
                    <a:p>
                      <a:pPr algn="ctr"/>
                      <a:r>
                        <a:rPr lang="en-GB" dirty="0"/>
                        <a:t>k </a:t>
                      </a:r>
                    </a:p>
                    <a:p>
                      <a:pPr algn="ctr"/>
                      <a:r>
                        <a:rPr lang="en-GB" dirty="0"/>
                        <a:t>kite </a:t>
                      </a:r>
                    </a:p>
                    <a:p>
                      <a:pPr algn="ctr"/>
                      <a:endParaRPr lang="en-GB" dirty="0"/>
                    </a:p>
                  </a:txBody>
                  <a:tcPr/>
                </a:tc>
                <a:tc>
                  <a:txBody>
                    <a:bodyPr/>
                    <a:lstStyle/>
                    <a:p>
                      <a:pPr algn="ctr"/>
                      <a:r>
                        <a:rPr lang="en-GB" sz="1800" dirty="0" err="1"/>
                        <a:t>ck</a:t>
                      </a:r>
                      <a:endParaRPr lang="en-GB" sz="1800" dirty="0"/>
                    </a:p>
                    <a:p>
                      <a:pPr algn="ctr"/>
                      <a:r>
                        <a:rPr lang="en-GB" sz="1800" dirty="0"/>
                        <a:t>back</a:t>
                      </a:r>
                    </a:p>
                    <a:p>
                      <a:pPr algn="ctr"/>
                      <a:endParaRPr lang="en-GB" dirty="0"/>
                    </a:p>
                  </a:txBody>
                  <a:tcPr/>
                </a:tc>
                <a:extLst>
                  <a:ext uri="{0D108BD9-81ED-4DB2-BD59-A6C34878D82A}">
                    <a16:rowId xmlns:a16="http://schemas.microsoft.com/office/drawing/2014/main" val="4045957699"/>
                  </a:ext>
                </a:extLst>
              </a:tr>
              <a:tr h="671587">
                <a:tc>
                  <a:txBody>
                    <a:bodyPr/>
                    <a:lstStyle/>
                    <a:p>
                      <a:r>
                        <a:rPr lang="en-GB" dirty="0"/>
                        <a:t>/d/</a:t>
                      </a:r>
                    </a:p>
                  </a:txBody>
                  <a:tcPr/>
                </a:tc>
                <a:tc>
                  <a:txBody>
                    <a:bodyPr/>
                    <a:lstStyle/>
                    <a:p>
                      <a:pPr algn="ctr"/>
                      <a:r>
                        <a:rPr lang="en-GB" dirty="0"/>
                        <a:t>d</a:t>
                      </a:r>
                    </a:p>
                    <a:p>
                      <a:pPr algn="ctr"/>
                      <a:r>
                        <a:rPr lang="en-GB" dirty="0"/>
                        <a:t>dog</a:t>
                      </a:r>
                    </a:p>
                  </a:txBody>
                  <a:tcPr/>
                </a:tc>
                <a:tc>
                  <a:txBody>
                    <a:bodyPr/>
                    <a:lstStyle/>
                    <a:p>
                      <a:endParaRPr lang="en-GB"/>
                    </a:p>
                  </a:txBody>
                  <a:tcPr/>
                </a:tc>
                <a:tc>
                  <a:txBody>
                    <a:bodyPr/>
                    <a:lstStyle/>
                    <a:p>
                      <a:pPr algn="ctr"/>
                      <a:r>
                        <a:rPr lang="en-GB" dirty="0" err="1"/>
                        <a:t>dd</a:t>
                      </a:r>
                      <a:endParaRPr lang="en-GB" dirty="0"/>
                    </a:p>
                    <a:p>
                      <a:pPr algn="ctr"/>
                      <a:r>
                        <a:rPr lang="en-GB" dirty="0"/>
                        <a:t>add</a:t>
                      </a:r>
                    </a:p>
                  </a:txBody>
                  <a:tcPr/>
                </a:tc>
                <a:tc>
                  <a:txBody>
                    <a:bodyPr/>
                    <a:lstStyle/>
                    <a:p>
                      <a:pPr algn="ctr"/>
                      <a:endParaRPr lang="en-GB" dirty="0"/>
                    </a:p>
                  </a:txBody>
                  <a:tcPr/>
                </a:tc>
                <a:extLst>
                  <a:ext uri="{0D108BD9-81ED-4DB2-BD59-A6C34878D82A}">
                    <a16:rowId xmlns:a16="http://schemas.microsoft.com/office/drawing/2014/main" val="2450678016"/>
                  </a:ext>
                </a:extLst>
              </a:tr>
              <a:tr h="887464">
                <a:tc>
                  <a:txBody>
                    <a:bodyPr/>
                    <a:lstStyle/>
                    <a:p>
                      <a:r>
                        <a:rPr lang="en-GB" dirty="0"/>
                        <a:t>/f/</a:t>
                      </a:r>
                    </a:p>
                  </a:txBody>
                  <a:tcPr/>
                </a:tc>
                <a:tc>
                  <a:txBody>
                    <a:bodyPr/>
                    <a:lstStyle/>
                    <a:p>
                      <a:pPr algn="ctr"/>
                      <a:r>
                        <a:rPr lang="en-GB" dirty="0"/>
                        <a:t>f</a:t>
                      </a:r>
                    </a:p>
                    <a:p>
                      <a:pPr algn="ctr"/>
                      <a:r>
                        <a:rPr lang="en-GB" dirty="0"/>
                        <a:t> fan</a:t>
                      </a:r>
                    </a:p>
                  </a:txBody>
                  <a:tcPr/>
                </a:tc>
                <a:tc>
                  <a:txBody>
                    <a:bodyPr/>
                    <a:lstStyle/>
                    <a:p>
                      <a:pPr algn="ctr"/>
                      <a:endParaRPr lang="en-GB" dirty="0"/>
                    </a:p>
                  </a:txBody>
                  <a:tcPr/>
                </a:tc>
                <a:tc>
                  <a:txBody>
                    <a:bodyPr/>
                    <a:lstStyle/>
                    <a:p>
                      <a:pPr algn="ctr"/>
                      <a:r>
                        <a:rPr lang="en-GB" dirty="0" err="1"/>
                        <a:t>ff</a:t>
                      </a:r>
                      <a:endParaRPr lang="en-GB" dirty="0"/>
                    </a:p>
                    <a:p>
                      <a:pPr algn="ctr"/>
                      <a:r>
                        <a:rPr lang="en-GB" dirty="0"/>
                        <a:t> cliff </a:t>
                      </a: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t>ph</a:t>
                      </a:r>
                      <a:r>
                        <a:rPr lang="en-GB"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phone</a:t>
                      </a:r>
                    </a:p>
                    <a:p>
                      <a:pPr algn="ctr"/>
                      <a:endParaRPr lang="en-GB" dirty="0"/>
                    </a:p>
                  </a:txBody>
                  <a:tcPr/>
                </a:tc>
                <a:extLst>
                  <a:ext uri="{0D108BD9-81ED-4DB2-BD59-A6C34878D82A}">
                    <a16:rowId xmlns:a16="http://schemas.microsoft.com/office/drawing/2014/main" val="2299686834"/>
                  </a:ext>
                </a:extLst>
              </a:tr>
              <a:tr h="621225">
                <a:tc>
                  <a:txBody>
                    <a:bodyPr/>
                    <a:lstStyle/>
                    <a:p>
                      <a:r>
                        <a:rPr lang="en-GB" dirty="0"/>
                        <a:t>/g/</a:t>
                      </a:r>
                    </a:p>
                  </a:txBody>
                  <a:tcPr/>
                </a:tc>
                <a:tc>
                  <a:txBody>
                    <a:bodyPr/>
                    <a:lstStyle/>
                    <a:p>
                      <a:pPr algn="ctr"/>
                      <a:r>
                        <a:rPr lang="en-GB" dirty="0"/>
                        <a:t>g </a:t>
                      </a:r>
                    </a:p>
                    <a:p>
                      <a:pPr algn="ctr"/>
                      <a:r>
                        <a:rPr lang="en-GB" dirty="0"/>
                        <a:t>grapes </a:t>
                      </a:r>
                    </a:p>
                  </a:txBody>
                  <a:tcPr/>
                </a:tc>
                <a:tc>
                  <a:txBody>
                    <a:bodyPr/>
                    <a:lstStyle/>
                    <a:p>
                      <a:endParaRPr lang="en-GB" dirty="0"/>
                    </a:p>
                  </a:txBody>
                  <a:tcPr/>
                </a:tc>
                <a:tc>
                  <a:txBody>
                    <a:bodyPr/>
                    <a:lstStyle/>
                    <a:p>
                      <a:pPr algn="ctr"/>
                      <a:r>
                        <a:rPr lang="en-GB" dirty="0"/>
                        <a:t>gg </a:t>
                      </a:r>
                    </a:p>
                    <a:p>
                      <a:pPr algn="ctr"/>
                      <a:r>
                        <a:rPr lang="en-GB" dirty="0"/>
                        <a:t>egg </a:t>
                      </a:r>
                    </a:p>
                  </a:txBody>
                  <a:tcPr/>
                </a:tc>
                <a:tc>
                  <a:txBody>
                    <a:bodyPr/>
                    <a:lstStyle/>
                    <a:p>
                      <a:pPr algn="ctr"/>
                      <a:endParaRPr lang="en-GB" dirty="0"/>
                    </a:p>
                  </a:txBody>
                  <a:tcPr/>
                </a:tc>
                <a:extLst>
                  <a:ext uri="{0D108BD9-81ED-4DB2-BD59-A6C34878D82A}">
                    <a16:rowId xmlns:a16="http://schemas.microsoft.com/office/drawing/2014/main" val="579693182"/>
                  </a:ext>
                </a:extLst>
              </a:tr>
              <a:tr h="621225">
                <a:tc>
                  <a:txBody>
                    <a:bodyPr/>
                    <a:lstStyle/>
                    <a:p>
                      <a:r>
                        <a:rPr lang="en-GB" dirty="0"/>
                        <a:t>/h/</a:t>
                      </a:r>
                    </a:p>
                  </a:txBody>
                  <a:tcPr/>
                </a:tc>
                <a:tc>
                  <a:txBody>
                    <a:bodyPr/>
                    <a:lstStyle/>
                    <a:p>
                      <a:pPr algn="ctr"/>
                      <a:r>
                        <a:rPr lang="en-GB" dirty="0"/>
                        <a:t>h </a:t>
                      </a:r>
                    </a:p>
                    <a:p>
                      <a:pPr algn="ctr"/>
                      <a:r>
                        <a:rPr lang="en-GB" dirty="0"/>
                        <a:t>hat</a:t>
                      </a:r>
                    </a:p>
                  </a:txBody>
                  <a:tcPr/>
                </a:tc>
                <a:tc>
                  <a:txBody>
                    <a:bodyPr/>
                    <a:lstStyle/>
                    <a:p>
                      <a:endParaRPr lang="en-GB" dirty="0"/>
                    </a:p>
                  </a:txBody>
                  <a:tcPr/>
                </a:tc>
                <a:tc>
                  <a:txBody>
                    <a:bodyPr/>
                    <a:lstStyle/>
                    <a:p>
                      <a:pPr algn="ctr"/>
                      <a:r>
                        <a:rPr lang="en-GB" dirty="0" err="1"/>
                        <a:t>wh</a:t>
                      </a:r>
                      <a:endParaRPr lang="en-GB" dirty="0"/>
                    </a:p>
                    <a:p>
                      <a:pPr algn="ctr"/>
                      <a:r>
                        <a:rPr lang="en-GB" dirty="0"/>
                        <a:t>who</a:t>
                      </a:r>
                    </a:p>
                  </a:txBody>
                  <a:tcPr/>
                </a:tc>
                <a:tc>
                  <a:txBody>
                    <a:bodyPr/>
                    <a:lstStyle/>
                    <a:p>
                      <a:endParaRPr lang="en-GB"/>
                    </a:p>
                  </a:txBody>
                  <a:tcPr/>
                </a:tc>
                <a:extLst>
                  <a:ext uri="{0D108BD9-81ED-4DB2-BD59-A6C34878D82A}">
                    <a16:rowId xmlns:a16="http://schemas.microsoft.com/office/drawing/2014/main" val="3590357406"/>
                  </a:ext>
                </a:extLst>
              </a:tr>
              <a:tr h="1153704">
                <a:tc>
                  <a:txBody>
                    <a:bodyPr/>
                    <a:lstStyle/>
                    <a:p>
                      <a:r>
                        <a:rPr lang="en-GB" dirty="0"/>
                        <a:t>/j/</a:t>
                      </a:r>
                    </a:p>
                  </a:txBody>
                  <a:tcPr/>
                </a:tc>
                <a:tc>
                  <a:txBody>
                    <a:bodyPr/>
                    <a:lstStyle/>
                    <a:p>
                      <a:pPr algn="ctr"/>
                      <a:r>
                        <a:rPr lang="en-GB" dirty="0"/>
                        <a:t>j </a:t>
                      </a:r>
                    </a:p>
                    <a:p>
                      <a:pPr algn="ctr"/>
                      <a:r>
                        <a:rPr lang="en-GB" dirty="0"/>
                        <a:t>jellyfish</a:t>
                      </a:r>
                    </a:p>
                  </a:txBody>
                  <a:tcPr/>
                </a:tc>
                <a:tc>
                  <a:txBody>
                    <a:bodyPr/>
                    <a:lstStyle/>
                    <a:p>
                      <a:endParaRPr lang="en-GB" dirty="0"/>
                    </a:p>
                  </a:txBody>
                  <a:tcPr/>
                </a:tc>
                <a:tc>
                  <a:txBody>
                    <a:bodyPr/>
                    <a:lstStyle/>
                    <a:p>
                      <a:pPr algn="ctr"/>
                      <a:r>
                        <a:rPr lang="en-GB" dirty="0"/>
                        <a:t>g</a:t>
                      </a:r>
                    </a:p>
                    <a:p>
                      <a:pPr algn="ctr"/>
                      <a:r>
                        <a:rPr lang="en-GB" dirty="0"/>
                        <a:t>giraffe</a:t>
                      </a:r>
                    </a:p>
                    <a:p>
                      <a:pPr algn="ctr"/>
                      <a:endParaRPr lang="en-GB" dirty="0"/>
                    </a:p>
                  </a:txBody>
                  <a:tcPr/>
                </a:tc>
                <a:tc>
                  <a:txBody>
                    <a:bodyPr/>
                    <a:lstStyle/>
                    <a:p>
                      <a:pPr algn="ctr"/>
                      <a:r>
                        <a:rPr lang="en-GB" sz="1800" dirty="0"/>
                        <a:t>gg</a:t>
                      </a:r>
                    </a:p>
                    <a:p>
                      <a:pPr algn="ctr"/>
                      <a:r>
                        <a:rPr lang="en-GB" sz="1800" dirty="0"/>
                        <a:t>exaggerate</a:t>
                      </a:r>
                    </a:p>
                    <a:p>
                      <a:pPr algn="ctr"/>
                      <a:endParaRPr lang="en-GB" dirty="0"/>
                    </a:p>
                  </a:txBody>
                  <a:tcPr/>
                </a:tc>
                <a:extLst>
                  <a:ext uri="{0D108BD9-81ED-4DB2-BD59-A6C34878D82A}">
                    <a16:rowId xmlns:a16="http://schemas.microsoft.com/office/drawing/2014/main" val="2147747385"/>
                  </a:ext>
                </a:extLst>
              </a:tr>
            </a:tbl>
          </a:graphicData>
        </a:graphic>
      </p:graphicFrame>
      <p:pic>
        <p:nvPicPr>
          <p:cNvPr id="8" name="Picture 7">
            <a:extLst>
              <a:ext uri="{FF2B5EF4-FFF2-40B4-BE49-F238E27FC236}">
                <a16:creationId xmlns:a16="http://schemas.microsoft.com/office/drawing/2014/main" id="{080A1CB6-32D7-4E5F-92D5-4071B39B03D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785808" y="966144"/>
            <a:ext cx="685157" cy="736093"/>
          </a:xfrm>
          <a:prstGeom prst="rect">
            <a:avLst/>
          </a:prstGeom>
        </p:spPr>
      </p:pic>
      <p:graphicFrame>
        <p:nvGraphicFramePr>
          <p:cNvPr id="11" name="Table 10">
            <a:extLst>
              <a:ext uri="{FF2B5EF4-FFF2-40B4-BE49-F238E27FC236}">
                <a16:creationId xmlns:a16="http://schemas.microsoft.com/office/drawing/2014/main" id="{C15C1E57-FC3C-4C35-9901-5F6138E10372}"/>
              </a:ext>
            </a:extLst>
          </p:cNvPr>
          <p:cNvGraphicFramePr>
            <a:graphicFrameLocks noGrp="1"/>
          </p:cNvGraphicFramePr>
          <p:nvPr>
            <p:extLst>
              <p:ext uri="{D42A27DB-BD31-4B8C-83A1-F6EECF244321}">
                <p14:modId xmlns:p14="http://schemas.microsoft.com/office/powerpoint/2010/main" val="180269670"/>
              </p:ext>
            </p:extLst>
          </p:nvPr>
        </p:nvGraphicFramePr>
        <p:xfrm>
          <a:off x="3646163" y="195852"/>
          <a:ext cx="5100567" cy="675552"/>
        </p:xfrm>
        <a:graphic>
          <a:graphicData uri="http://schemas.openxmlformats.org/drawingml/2006/table">
            <a:tbl>
              <a:tblPr firstRow="1" bandRow="1">
                <a:tableStyleId>{5940675A-B579-460E-94D1-54222C63F5DA}</a:tableStyleId>
              </a:tblPr>
              <a:tblGrid>
                <a:gridCol w="988976">
                  <a:extLst>
                    <a:ext uri="{9D8B030D-6E8A-4147-A177-3AD203B41FA5}">
                      <a16:colId xmlns:a16="http://schemas.microsoft.com/office/drawing/2014/main" val="2519656479"/>
                    </a:ext>
                  </a:extLst>
                </a:gridCol>
                <a:gridCol w="1038150">
                  <a:extLst>
                    <a:ext uri="{9D8B030D-6E8A-4147-A177-3AD203B41FA5}">
                      <a16:colId xmlns:a16="http://schemas.microsoft.com/office/drawing/2014/main" val="1654185570"/>
                    </a:ext>
                  </a:extLst>
                </a:gridCol>
                <a:gridCol w="3073441">
                  <a:extLst>
                    <a:ext uri="{9D8B030D-6E8A-4147-A177-3AD203B41FA5}">
                      <a16:colId xmlns:a16="http://schemas.microsoft.com/office/drawing/2014/main" val="866654538"/>
                    </a:ext>
                  </a:extLst>
                </a:gridCol>
              </a:tblGrid>
              <a:tr h="675552">
                <a:tc>
                  <a:txBody>
                    <a:bodyPr/>
                    <a:lstStyle/>
                    <a:p>
                      <a:r>
                        <a:rPr lang="en-GB" sz="1600" dirty="0"/>
                        <a:t>Sound</a:t>
                      </a:r>
                    </a:p>
                  </a:txBody>
                  <a:tcPr/>
                </a:tc>
                <a:tc>
                  <a:txBody>
                    <a:bodyPr/>
                    <a:lstStyle/>
                    <a:p>
                      <a:r>
                        <a:rPr lang="en-GB" sz="1200" dirty="0"/>
                        <a:t>Common</a:t>
                      </a:r>
                    </a:p>
                    <a:p>
                      <a:r>
                        <a:rPr lang="en-GB" sz="1200" dirty="0"/>
                        <a:t>Spelling</a:t>
                      </a:r>
                    </a:p>
                  </a:txBody>
                  <a:tcPr/>
                </a:tc>
                <a:tc>
                  <a:txBody>
                    <a:bodyPr/>
                    <a:lstStyle/>
                    <a:p>
                      <a:r>
                        <a:rPr lang="en-GB" sz="1600" dirty="0"/>
                        <a:t>Common Spelling Alternatives</a:t>
                      </a:r>
                    </a:p>
                  </a:txBody>
                  <a:tcPr/>
                </a:tc>
                <a:extLst>
                  <a:ext uri="{0D108BD9-81ED-4DB2-BD59-A6C34878D82A}">
                    <a16:rowId xmlns:a16="http://schemas.microsoft.com/office/drawing/2014/main" val="1815333409"/>
                  </a:ext>
                </a:extLst>
              </a:tr>
            </a:tbl>
          </a:graphicData>
        </a:graphic>
      </p:graphicFrame>
      <p:sp>
        <p:nvSpPr>
          <p:cNvPr id="13" name="Rectangle 12">
            <a:extLst>
              <a:ext uri="{FF2B5EF4-FFF2-40B4-BE49-F238E27FC236}">
                <a16:creationId xmlns:a16="http://schemas.microsoft.com/office/drawing/2014/main" id="{21C74A07-A677-4897-BBD1-3A83B3DC07DB}"/>
              </a:ext>
            </a:extLst>
          </p:cNvPr>
          <p:cNvSpPr/>
          <p:nvPr/>
        </p:nvSpPr>
        <p:spPr>
          <a:xfrm>
            <a:off x="1973658" y="3011069"/>
            <a:ext cx="1383030" cy="646331"/>
          </a:xfrm>
          <a:prstGeom prst="rect">
            <a:avLst/>
          </a:prstGeom>
        </p:spPr>
        <p:txBody>
          <a:bodyPr wrap="square">
            <a:spAutoFit/>
          </a:bodyPr>
          <a:lstStyle/>
          <a:p>
            <a:endParaRPr lang="en-GB" dirty="0"/>
          </a:p>
          <a:p>
            <a:r>
              <a:rPr lang="en-GB" dirty="0"/>
              <a:t> Consonants </a:t>
            </a:r>
          </a:p>
        </p:txBody>
      </p:sp>
      <p:pic>
        <p:nvPicPr>
          <p:cNvPr id="5" name="Picture 4">
            <a:extLst>
              <a:ext uri="{FF2B5EF4-FFF2-40B4-BE49-F238E27FC236}">
                <a16:creationId xmlns:a16="http://schemas.microsoft.com/office/drawing/2014/main" id="{A7A7C306-C8B9-408A-8C81-61B120CAAA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720" y="2659540"/>
            <a:ext cx="685157" cy="675552"/>
          </a:xfrm>
          <a:prstGeom prst="rect">
            <a:avLst/>
          </a:prstGeom>
        </p:spPr>
      </p:pic>
      <p:pic>
        <p:nvPicPr>
          <p:cNvPr id="10" name="Picture 9">
            <a:extLst>
              <a:ext uri="{FF2B5EF4-FFF2-40B4-BE49-F238E27FC236}">
                <a16:creationId xmlns:a16="http://schemas.microsoft.com/office/drawing/2014/main" id="{D3125C10-82FB-44DD-AA4E-F4ECB21012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2283" y="3499870"/>
            <a:ext cx="780290" cy="736093"/>
          </a:xfrm>
          <a:prstGeom prst="rect">
            <a:avLst/>
          </a:prstGeom>
        </p:spPr>
      </p:pic>
      <p:pic>
        <p:nvPicPr>
          <p:cNvPr id="19" name="Picture 18">
            <a:extLst>
              <a:ext uri="{FF2B5EF4-FFF2-40B4-BE49-F238E27FC236}">
                <a16:creationId xmlns:a16="http://schemas.microsoft.com/office/drawing/2014/main" id="{F0F13AD1-A745-450F-BD78-EBF0FC9BEC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5808" y="4383026"/>
            <a:ext cx="774556" cy="457200"/>
          </a:xfrm>
          <a:prstGeom prst="rect">
            <a:avLst/>
          </a:prstGeom>
        </p:spPr>
      </p:pic>
      <p:pic>
        <p:nvPicPr>
          <p:cNvPr id="21" name="Picture 20">
            <a:extLst>
              <a:ext uri="{FF2B5EF4-FFF2-40B4-BE49-F238E27FC236}">
                <a16:creationId xmlns:a16="http://schemas.microsoft.com/office/drawing/2014/main" id="{8EB047E2-192C-40ED-91B2-DAFCEFDC9F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23623">
            <a:off x="5798885" y="5037050"/>
            <a:ext cx="774556" cy="418826"/>
          </a:xfrm>
          <a:prstGeom prst="rect">
            <a:avLst/>
          </a:prstGeom>
        </p:spPr>
      </p:pic>
      <p:pic>
        <p:nvPicPr>
          <p:cNvPr id="23" name="Picture 22">
            <a:extLst>
              <a:ext uri="{FF2B5EF4-FFF2-40B4-BE49-F238E27FC236}">
                <a16:creationId xmlns:a16="http://schemas.microsoft.com/office/drawing/2014/main" id="{E1A15D37-365A-455D-81C0-EC2B35655C09}"/>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5802718" y="5881300"/>
            <a:ext cx="774555" cy="574442"/>
          </a:xfrm>
          <a:prstGeom prst="rect">
            <a:avLst/>
          </a:prstGeom>
        </p:spPr>
      </p:pic>
      <p:pic>
        <p:nvPicPr>
          <p:cNvPr id="14" name="Picture 13">
            <a:extLst>
              <a:ext uri="{FF2B5EF4-FFF2-40B4-BE49-F238E27FC236}">
                <a16:creationId xmlns:a16="http://schemas.microsoft.com/office/drawing/2014/main" id="{F318331E-1F2A-48B5-A28E-1FDFCCE40BE5}"/>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5819451" y="1822068"/>
            <a:ext cx="733426" cy="578585"/>
          </a:xfrm>
          <a:prstGeom prst="rect">
            <a:avLst/>
          </a:prstGeom>
        </p:spPr>
      </p:pic>
      <p:sp>
        <p:nvSpPr>
          <p:cNvPr id="4" name="Slide Number Placeholder 3"/>
          <p:cNvSpPr>
            <a:spLocks noGrp="1"/>
          </p:cNvSpPr>
          <p:nvPr>
            <p:ph type="sldNum" sz="quarter" idx="12"/>
          </p:nvPr>
        </p:nvSpPr>
        <p:spPr/>
        <p:txBody>
          <a:bodyPr/>
          <a:lstStyle/>
          <a:p>
            <a:fld id="{D2D9DC15-C497-4341-9D16-72526D7FF39A}" type="slidenum">
              <a:rPr lang="en-GB" smtClean="0"/>
              <a:t>12</a:t>
            </a:fld>
            <a:endParaRPr lang="en-GB" dirty="0"/>
          </a:p>
        </p:txBody>
      </p:sp>
    </p:spTree>
    <p:extLst>
      <p:ext uri="{BB962C8B-B14F-4D97-AF65-F5344CB8AC3E}">
        <p14:creationId xmlns:p14="http://schemas.microsoft.com/office/powerpoint/2010/main" val="3831126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ADAB-079A-458A-9383-2EA90BCDC1BC}"/>
              </a:ext>
            </a:extLst>
          </p:cNvPr>
          <p:cNvSpPr>
            <a:spLocks noGrp="1"/>
          </p:cNvSpPr>
          <p:nvPr>
            <p:ph type="title"/>
          </p:nvPr>
        </p:nvSpPr>
        <p:spPr>
          <a:xfrm>
            <a:off x="224901" y="662427"/>
            <a:ext cx="11698110" cy="1325563"/>
          </a:xfrm>
        </p:spPr>
        <p:txBody>
          <a:bodyPr/>
          <a:lstStyle/>
          <a:p>
            <a:pPr algn="ctr"/>
            <a:r>
              <a:rPr lang="en-GB" b="1" dirty="0">
                <a:latin typeface="Calibri"/>
                <a:cs typeface="Calibri"/>
              </a:rPr>
              <a:t>Can you use phonics </a:t>
            </a:r>
            <a:r>
              <a:rPr lang="en-GB" b="1" u="sng" dirty="0">
                <a:latin typeface="Calibri"/>
                <a:cs typeface="Calibri"/>
              </a:rPr>
              <a:t>only</a:t>
            </a:r>
            <a:r>
              <a:rPr lang="en-GB" b="1" dirty="0">
                <a:latin typeface="Calibri"/>
                <a:cs typeface="Calibri"/>
              </a:rPr>
              <a:t> to read these words?</a:t>
            </a:r>
            <a:endParaRPr lang="en-GB" dirty="0">
              <a:latin typeface="Calibri"/>
              <a:cs typeface="Calibri"/>
            </a:endParaRPr>
          </a:p>
        </p:txBody>
      </p:sp>
      <p:sp>
        <p:nvSpPr>
          <p:cNvPr id="3" name="Content Placeholder 2">
            <a:extLst>
              <a:ext uri="{FF2B5EF4-FFF2-40B4-BE49-F238E27FC236}">
                <a16:creationId xmlns:a16="http://schemas.microsoft.com/office/drawing/2014/main" id="{BB75095E-324C-4919-BD3C-65CC2897CAED}"/>
              </a:ext>
            </a:extLst>
          </p:cNvPr>
          <p:cNvSpPr>
            <a:spLocks noGrp="1"/>
          </p:cNvSpPr>
          <p:nvPr>
            <p:ph sz="half" idx="1"/>
          </p:nvPr>
        </p:nvSpPr>
        <p:spPr>
          <a:xfrm>
            <a:off x="990600" y="1825625"/>
            <a:ext cx="5181600" cy="4815205"/>
          </a:xfrm>
        </p:spPr>
        <p:txBody>
          <a:bodyPr>
            <a:normAutofit fontScale="92500" lnSpcReduction="20000"/>
          </a:bodyPr>
          <a:lstStyle/>
          <a:p>
            <a:pPr marL="0" indent="0">
              <a:buNone/>
            </a:pPr>
            <a:r>
              <a:rPr lang="en-GB" sz="4400" dirty="0"/>
              <a:t>was</a:t>
            </a:r>
          </a:p>
          <a:p>
            <a:pPr marL="0" indent="0">
              <a:buNone/>
            </a:pPr>
            <a:r>
              <a:rPr lang="en-GB" sz="4400" dirty="0"/>
              <a:t>ask</a:t>
            </a:r>
          </a:p>
          <a:p>
            <a:pPr marL="0" indent="0">
              <a:buNone/>
            </a:pPr>
            <a:r>
              <a:rPr lang="en-GB" sz="4400" dirty="0"/>
              <a:t>you</a:t>
            </a:r>
          </a:p>
          <a:p>
            <a:pPr marL="0" indent="0">
              <a:buNone/>
            </a:pPr>
            <a:r>
              <a:rPr lang="en-GB" sz="4400" dirty="0"/>
              <a:t>where</a:t>
            </a:r>
          </a:p>
          <a:p>
            <a:pPr marL="0" indent="0">
              <a:buNone/>
            </a:pPr>
            <a:r>
              <a:rPr lang="en-GB" sz="4400" dirty="0"/>
              <a:t>some</a:t>
            </a:r>
          </a:p>
          <a:p>
            <a:pPr marL="0" indent="0">
              <a:buNone/>
            </a:pPr>
            <a:r>
              <a:rPr lang="en-GB" sz="4400" dirty="0"/>
              <a:t>because</a:t>
            </a:r>
          </a:p>
          <a:p>
            <a:pPr marL="0" indent="0">
              <a:buNone/>
            </a:pPr>
            <a:r>
              <a:rPr lang="en-GB" sz="4400" dirty="0"/>
              <a:t>what</a:t>
            </a:r>
          </a:p>
          <a:p>
            <a:pPr marL="0" indent="0">
              <a:buNone/>
            </a:pPr>
            <a:endParaRPr lang="en-GB" sz="4400" dirty="0"/>
          </a:p>
          <a:p>
            <a:pPr marL="0" indent="0">
              <a:buNone/>
            </a:pPr>
            <a:endParaRPr lang="en-GB" dirty="0"/>
          </a:p>
        </p:txBody>
      </p:sp>
      <p:sp>
        <p:nvSpPr>
          <p:cNvPr id="4" name="Content Placeholder 3">
            <a:extLst>
              <a:ext uri="{FF2B5EF4-FFF2-40B4-BE49-F238E27FC236}">
                <a16:creationId xmlns:a16="http://schemas.microsoft.com/office/drawing/2014/main" id="{6656B98C-7066-4B6D-8903-E1DC34C0423C}"/>
              </a:ext>
            </a:extLst>
          </p:cNvPr>
          <p:cNvSpPr>
            <a:spLocks noGrp="1"/>
          </p:cNvSpPr>
          <p:nvPr>
            <p:ph sz="half" idx="2"/>
          </p:nvPr>
        </p:nvSpPr>
        <p:spPr/>
        <p:txBody>
          <a:bodyPr>
            <a:normAutofit fontScale="92500" lnSpcReduction="20000"/>
          </a:bodyPr>
          <a:lstStyle/>
          <a:p>
            <a:pPr marL="0" indent="0">
              <a:buNone/>
            </a:pPr>
            <a:r>
              <a:rPr lang="en-GB" sz="4400" dirty="0"/>
              <a:t>the</a:t>
            </a:r>
          </a:p>
          <a:p>
            <a:pPr marL="0" indent="0">
              <a:buNone/>
            </a:pPr>
            <a:r>
              <a:rPr lang="en-GB" sz="4400" dirty="0"/>
              <a:t>come</a:t>
            </a:r>
          </a:p>
          <a:p>
            <a:pPr marL="0" indent="0">
              <a:buNone/>
            </a:pPr>
            <a:r>
              <a:rPr lang="en-GB" sz="4400" dirty="0"/>
              <a:t>were</a:t>
            </a:r>
          </a:p>
          <a:p>
            <a:pPr marL="0" indent="0">
              <a:buNone/>
            </a:pPr>
            <a:r>
              <a:rPr lang="en-GB" sz="4400" dirty="0"/>
              <a:t>there</a:t>
            </a:r>
          </a:p>
          <a:p>
            <a:pPr marL="0" indent="0">
              <a:buNone/>
            </a:pPr>
            <a:r>
              <a:rPr lang="en-GB" sz="4400" dirty="0"/>
              <a:t>their</a:t>
            </a:r>
          </a:p>
          <a:p>
            <a:pPr marL="0" indent="0">
              <a:buNone/>
            </a:pPr>
            <a:r>
              <a:rPr lang="en-GB" sz="4400" dirty="0"/>
              <a:t>said</a:t>
            </a:r>
          </a:p>
          <a:p>
            <a:pPr marL="0" indent="0">
              <a:buNone/>
            </a:pPr>
            <a:r>
              <a:rPr lang="en-GB" sz="4400" dirty="0"/>
              <a:t>who</a:t>
            </a:r>
          </a:p>
          <a:p>
            <a:pPr marL="0" indent="0">
              <a:buNone/>
            </a:pPr>
            <a:endParaRPr lang="en-GB" dirty="0"/>
          </a:p>
        </p:txBody>
      </p:sp>
      <p:sp>
        <p:nvSpPr>
          <p:cNvPr id="5" name="Slide Number Placeholder 4"/>
          <p:cNvSpPr>
            <a:spLocks noGrp="1"/>
          </p:cNvSpPr>
          <p:nvPr>
            <p:ph type="sldNum" sz="quarter" idx="12"/>
          </p:nvPr>
        </p:nvSpPr>
        <p:spPr/>
        <p:txBody>
          <a:bodyPr/>
          <a:lstStyle/>
          <a:p>
            <a:fld id="{D2D9DC15-C497-4341-9D16-72526D7FF39A}" type="slidenum">
              <a:rPr lang="en-GB" smtClean="0"/>
              <a:t>13</a:t>
            </a:fld>
            <a:endParaRPr lang="en-GB" dirty="0"/>
          </a:p>
        </p:txBody>
      </p:sp>
      <p:sp>
        <p:nvSpPr>
          <p:cNvPr id="6" name="Title 1">
            <a:extLst>
              <a:ext uri="{FF2B5EF4-FFF2-40B4-BE49-F238E27FC236}">
                <a16:creationId xmlns:a16="http://schemas.microsoft.com/office/drawing/2014/main" id="{A0658A9F-7167-4525-945A-FCE44FC78D1B}"/>
              </a:ext>
            </a:extLst>
          </p:cNvPr>
          <p:cNvSpPr txBox="1">
            <a:spLocks/>
          </p:cNvSpPr>
          <p:nvPr/>
        </p:nvSpPr>
        <p:spPr>
          <a:xfrm>
            <a:off x="224901" y="-1797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Activity 2:</a:t>
            </a:r>
          </a:p>
        </p:txBody>
      </p:sp>
    </p:spTree>
    <p:extLst>
      <p:ext uri="{BB962C8B-B14F-4D97-AF65-F5344CB8AC3E}">
        <p14:creationId xmlns:p14="http://schemas.microsoft.com/office/powerpoint/2010/main" val="3181004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9E6F-2C5E-478E-89F5-4C267D5B06DF}"/>
              </a:ext>
            </a:extLst>
          </p:cNvPr>
          <p:cNvSpPr>
            <a:spLocks noGrp="1"/>
          </p:cNvSpPr>
          <p:nvPr>
            <p:ph type="title"/>
          </p:nvPr>
        </p:nvSpPr>
        <p:spPr>
          <a:xfrm>
            <a:off x="471310" y="361245"/>
            <a:ext cx="10515600" cy="1325563"/>
          </a:xfrm>
        </p:spPr>
        <p:txBody>
          <a:bodyPr>
            <a:normAutofit/>
          </a:bodyPr>
          <a:lstStyle/>
          <a:p>
            <a:r>
              <a:rPr lang="en-GB" sz="4000" b="1" dirty="0"/>
              <a:t>These words a child needs to know on sight and are known as the sight vocabulary.</a:t>
            </a:r>
          </a:p>
        </p:txBody>
      </p:sp>
      <p:sp>
        <p:nvSpPr>
          <p:cNvPr id="3" name="Content Placeholder 2">
            <a:extLst>
              <a:ext uri="{FF2B5EF4-FFF2-40B4-BE49-F238E27FC236}">
                <a16:creationId xmlns:a16="http://schemas.microsoft.com/office/drawing/2014/main" id="{30AA1C12-7B61-4818-B250-8F19A4915ECA}"/>
              </a:ext>
            </a:extLst>
          </p:cNvPr>
          <p:cNvSpPr>
            <a:spLocks noGrp="1"/>
          </p:cNvSpPr>
          <p:nvPr>
            <p:ph idx="1"/>
          </p:nvPr>
        </p:nvSpPr>
        <p:spPr>
          <a:xfrm>
            <a:off x="471310" y="1845910"/>
            <a:ext cx="11128023" cy="4351338"/>
          </a:xfrm>
        </p:spPr>
        <p:txBody>
          <a:bodyPr>
            <a:normAutofit/>
          </a:bodyPr>
          <a:lstStyle/>
          <a:p>
            <a:r>
              <a:rPr lang="en-GB" sz="2400" dirty="0"/>
              <a:t>These are words learner cannot decode simply by using their phonological awareness</a:t>
            </a:r>
          </a:p>
          <a:p>
            <a:r>
              <a:rPr lang="en-GB" sz="2400" dirty="0"/>
              <a:t>These high frequency words must be recognised automatically</a:t>
            </a:r>
          </a:p>
          <a:p>
            <a:r>
              <a:rPr lang="en-GB" sz="2400" dirty="0"/>
              <a:t>They are also known as ‘tricky words’</a:t>
            </a:r>
            <a:br>
              <a:rPr lang="en-GB" sz="2400" dirty="0"/>
            </a:br>
            <a:r>
              <a:rPr lang="en-GB" sz="2400" dirty="0"/>
              <a:t>(A school must decide  on a common terminology e.g. ‘sight’ words, ‘tricky words’)</a:t>
            </a:r>
          </a:p>
          <a:p>
            <a:r>
              <a:rPr lang="en-GB" sz="2400" dirty="0"/>
              <a:t>For learners to make steady progress in reading they must build their sight vocabulary bank constantly and continually</a:t>
            </a:r>
            <a:br>
              <a:rPr lang="en-GB" sz="2400" dirty="0"/>
            </a:br>
            <a:endParaRPr lang="en-GB" sz="2400" b="1" dirty="0"/>
          </a:p>
          <a:p>
            <a:endParaRPr lang="en-GB" sz="2400" dirty="0"/>
          </a:p>
        </p:txBody>
      </p:sp>
      <p:sp>
        <p:nvSpPr>
          <p:cNvPr id="4" name="Slide Number Placeholder 3"/>
          <p:cNvSpPr>
            <a:spLocks noGrp="1"/>
          </p:cNvSpPr>
          <p:nvPr>
            <p:ph type="sldNum" sz="quarter" idx="12"/>
          </p:nvPr>
        </p:nvSpPr>
        <p:spPr/>
        <p:txBody>
          <a:bodyPr/>
          <a:lstStyle/>
          <a:p>
            <a:fld id="{D2D9DC15-C497-4341-9D16-72526D7FF39A}" type="slidenum">
              <a:rPr lang="en-GB" smtClean="0"/>
              <a:t>14</a:t>
            </a:fld>
            <a:endParaRPr lang="en-GB" dirty="0"/>
          </a:p>
        </p:txBody>
      </p:sp>
    </p:spTree>
    <p:extLst>
      <p:ext uri="{BB962C8B-B14F-4D97-AF65-F5344CB8AC3E}">
        <p14:creationId xmlns:p14="http://schemas.microsoft.com/office/powerpoint/2010/main" val="1640665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1ECB-CFA3-43BE-B93F-AB80FD6B9819}"/>
              </a:ext>
            </a:extLst>
          </p:cNvPr>
          <p:cNvSpPr>
            <a:spLocks noGrp="1"/>
          </p:cNvSpPr>
          <p:nvPr>
            <p:ph type="title"/>
          </p:nvPr>
        </p:nvSpPr>
        <p:spPr/>
        <p:txBody>
          <a:bodyPr>
            <a:normAutofit/>
          </a:bodyPr>
          <a:lstStyle/>
          <a:p>
            <a:pPr algn="ctr"/>
            <a:r>
              <a:rPr lang="en-GB" sz="3200" b="1" dirty="0">
                <a:latin typeface="Calibri" panose="020F0502020204030204" pitchFamily="34" charset="0"/>
                <a:cs typeface="Calibri" panose="020F0502020204030204" pitchFamily="34" charset="0"/>
              </a:rPr>
              <a:t>Brown Bear, Brown Bear, What Do You See</a:t>
            </a:r>
            <a:r>
              <a:rPr lang="en-GB" sz="2400" dirty="0">
                <a:latin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E13A9AE6-732C-4979-A585-909174D1EDA8}"/>
              </a:ext>
            </a:extLst>
          </p:cNvPr>
          <p:cNvSpPr>
            <a:spLocks noGrp="1"/>
          </p:cNvSpPr>
          <p:nvPr>
            <p:ph idx="1"/>
          </p:nvPr>
        </p:nvSpPr>
        <p:spPr>
          <a:xfrm>
            <a:off x="914400" y="1511300"/>
            <a:ext cx="10715626" cy="4351338"/>
          </a:xfrm>
        </p:spPr>
        <p:txBody>
          <a:bodyPr/>
          <a:lstStyle/>
          <a:p>
            <a:pPr marL="0" indent="0">
              <a:buNone/>
            </a:pPr>
            <a:endParaRPr lang="en-GB" dirty="0"/>
          </a:p>
        </p:txBody>
      </p:sp>
      <p:pic>
        <p:nvPicPr>
          <p:cNvPr id="1025" name="Picture 1" descr="Brown bear, brown bear , what do you see? I see a red bird looking at me . ">
            <a:extLst>
              <a:ext uri="{FF2B5EF4-FFF2-40B4-BE49-F238E27FC236}">
                <a16:creationId xmlns:a16="http://schemas.microsoft.com/office/drawing/2014/main" id="{326A00B4-84B5-480C-8941-41967E042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4" y="1555159"/>
            <a:ext cx="5324475" cy="4351338"/>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Red bird, red bird , what do you see? I see a yellow duck looking at me. ">
            <a:extLst>
              <a:ext uri="{FF2B5EF4-FFF2-40B4-BE49-F238E27FC236}">
                <a16:creationId xmlns:a16="http://schemas.microsoft.com/office/drawing/2014/main" id="{96CB1F0B-34AE-4285-8830-C900ED570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25" y="1352366"/>
            <a:ext cx="5010150" cy="4351338"/>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Yellow duck, yellow duck,   what do you see? I see a blue horse looking at me. ">
            <a:extLst>
              <a:ext uri="{FF2B5EF4-FFF2-40B4-BE49-F238E27FC236}">
                <a16:creationId xmlns:a16="http://schemas.microsoft.com/office/drawing/2014/main" id="{CD9BAFC6-CA50-44C9-927C-9B739DB71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486" y="8468925"/>
            <a:ext cx="6934200" cy="52006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Blue horse, blue horse,  what do you see? I see a green frog looking at me. ">
            <a:extLst>
              <a:ext uri="{FF2B5EF4-FFF2-40B4-BE49-F238E27FC236}">
                <a16:creationId xmlns:a16="http://schemas.microsoft.com/office/drawing/2014/main" id="{0D82C091-8650-429D-B5A8-D1D8BF588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08" y="8671718"/>
            <a:ext cx="6934200" cy="52006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White dog, white dog, what do you see? I see a black sheep looking at me. ">
            <a:extLst>
              <a:ext uri="{FF2B5EF4-FFF2-40B4-BE49-F238E27FC236}">
                <a16:creationId xmlns:a16="http://schemas.microsoft.com/office/drawing/2014/main" id="{F6256635-8C39-4ED1-8842-1F7F05B2EE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87325" y="11671580"/>
            <a:ext cx="6934200" cy="115908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10" descr="Goldfish, goldfish,  what do you see? I see a teacher looking at me. ">
            <a:extLst>
              <a:ext uri="{FF2B5EF4-FFF2-40B4-BE49-F238E27FC236}">
                <a16:creationId xmlns:a16="http://schemas.microsoft.com/office/drawing/2014/main" id="{EC772900-DB47-4E25-819A-2516DF374E41}"/>
              </a:ext>
            </a:extLst>
          </p:cNvPr>
          <p:cNvSpPr>
            <a:spLocks noChangeAspect="1" noChangeArrowheads="1"/>
          </p:cNvSpPr>
          <p:nvPr/>
        </p:nvSpPr>
        <p:spPr bwMode="auto">
          <a:xfrm>
            <a:off x="0" y="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1" descr="Teacher, teacher, what do you see? I see children looking at me . ">
            <a:extLst>
              <a:ext uri="{FF2B5EF4-FFF2-40B4-BE49-F238E27FC236}">
                <a16:creationId xmlns:a16="http://schemas.microsoft.com/office/drawing/2014/main" id="{536F4040-3580-4BBF-84DA-98167E4638F7}"/>
              </a:ext>
            </a:extLst>
          </p:cNvPr>
          <p:cNvSpPr>
            <a:spLocks noChangeAspect="1" noChangeArrowheads="1"/>
          </p:cNvSpPr>
          <p:nvPr/>
        </p:nvSpPr>
        <p:spPr bwMode="auto">
          <a:xfrm>
            <a:off x="0" y="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Children, children, what do you see? We see a brown bear, a red bird,  a yellow duck, a blue horse,  a green frog, a purpl...">
            <a:extLst>
              <a:ext uri="{FF2B5EF4-FFF2-40B4-BE49-F238E27FC236}">
                <a16:creationId xmlns:a16="http://schemas.microsoft.com/office/drawing/2014/main" id="{5E95B8C7-1C60-490E-BE56-2DED408D98AC}"/>
              </a:ext>
            </a:extLst>
          </p:cNvPr>
          <p:cNvSpPr>
            <a:spLocks noChangeAspect="1" noChangeArrowheads="1"/>
          </p:cNvSpPr>
          <p:nvPr/>
        </p:nvSpPr>
        <p:spPr bwMode="auto">
          <a:xfrm>
            <a:off x="0" y="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9" descr="Black sheep, black sheep,  what do you see? I see a goldfish looking at me. ">
            <a:extLst>
              <a:ext uri="{FF2B5EF4-FFF2-40B4-BE49-F238E27FC236}">
                <a16:creationId xmlns:a16="http://schemas.microsoft.com/office/drawing/2014/main" id="{E32B3709-19D2-4747-954A-81C8B9B6DF62}"/>
              </a:ext>
            </a:extLst>
          </p:cNvPr>
          <p:cNvSpPr>
            <a:spLocks noChangeAspect="1" noChangeArrowheads="1"/>
          </p:cNvSpPr>
          <p:nvPr/>
        </p:nvSpPr>
        <p:spPr bwMode="auto">
          <a:xfrm>
            <a:off x="34925" y="7938"/>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Slide Number Placeholder 7"/>
          <p:cNvSpPr>
            <a:spLocks noGrp="1"/>
          </p:cNvSpPr>
          <p:nvPr>
            <p:ph type="sldNum" sz="quarter" idx="12"/>
          </p:nvPr>
        </p:nvSpPr>
        <p:spPr/>
        <p:txBody>
          <a:bodyPr/>
          <a:lstStyle/>
          <a:p>
            <a:fld id="{D2D9DC15-C497-4341-9D16-72526D7FF39A}" type="slidenum">
              <a:rPr lang="en-GB" smtClean="0"/>
              <a:t>15</a:t>
            </a:fld>
            <a:endParaRPr lang="en-GB" dirty="0"/>
          </a:p>
        </p:txBody>
      </p:sp>
    </p:spTree>
    <p:extLst>
      <p:ext uri="{BB962C8B-B14F-4D97-AF65-F5344CB8AC3E}">
        <p14:creationId xmlns:p14="http://schemas.microsoft.com/office/powerpoint/2010/main" val="1317397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459"/>
            <a:ext cx="10515600" cy="1325563"/>
          </a:xfrm>
        </p:spPr>
        <p:txBody>
          <a:bodyPr/>
          <a:lstStyle/>
          <a:p>
            <a:pPr algn="ctr"/>
            <a:r>
              <a:rPr lang="en-GB" b="1" dirty="0"/>
              <a:t>‘The balanced reader’ </a:t>
            </a:r>
            <a:br>
              <a:rPr lang="en-GB" b="1" dirty="0"/>
            </a:br>
            <a:r>
              <a:rPr lang="en-GB" sz="2800" b="1" dirty="0"/>
              <a:t>The PM Story (Cengage PM Materials)</a:t>
            </a:r>
          </a:p>
        </p:txBody>
      </p:sp>
      <p:sp>
        <p:nvSpPr>
          <p:cNvPr id="3" name="Oval 2"/>
          <p:cNvSpPr/>
          <p:nvPr/>
        </p:nvSpPr>
        <p:spPr>
          <a:xfrm>
            <a:off x="2711624" y="1844824"/>
            <a:ext cx="6192688" cy="424847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 name="Oval 3"/>
          <p:cNvSpPr/>
          <p:nvPr/>
        </p:nvSpPr>
        <p:spPr>
          <a:xfrm>
            <a:off x="3279714" y="2437728"/>
            <a:ext cx="2506550" cy="228741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Oval 4"/>
          <p:cNvSpPr/>
          <p:nvPr/>
        </p:nvSpPr>
        <p:spPr>
          <a:xfrm>
            <a:off x="5552864" y="2283592"/>
            <a:ext cx="2613992" cy="213937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 name="Oval 5"/>
          <p:cNvSpPr/>
          <p:nvPr/>
        </p:nvSpPr>
        <p:spPr>
          <a:xfrm>
            <a:off x="4670778" y="3721054"/>
            <a:ext cx="2850444" cy="237224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7" name="TextBox 6"/>
          <p:cNvSpPr txBox="1"/>
          <p:nvPr/>
        </p:nvSpPr>
        <p:spPr>
          <a:xfrm>
            <a:off x="3787130" y="3100318"/>
            <a:ext cx="1660798" cy="523220"/>
          </a:xfrm>
          <a:prstGeom prst="rect">
            <a:avLst/>
          </a:prstGeom>
          <a:noFill/>
        </p:spPr>
        <p:txBody>
          <a:bodyPr wrap="square" rtlCol="0">
            <a:spAutoFit/>
          </a:bodyPr>
          <a:lstStyle/>
          <a:p>
            <a:r>
              <a:rPr lang="en-GB" sz="2800" dirty="0"/>
              <a:t>Decoding</a:t>
            </a:r>
          </a:p>
        </p:txBody>
      </p:sp>
      <p:sp>
        <p:nvSpPr>
          <p:cNvPr id="8" name="TextBox 7"/>
          <p:cNvSpPr txBox="1"/>
          <p:nvPr/>
        </p:nvSpPr>
        <p:spPr>
          <a:xfrm>
            <a:off x="6118845" y="2437729"/>
            <a:ext cx="1660798" cy="1384995"/>
          </a:xfrm>
          <a:prstGeom prst="rect">
            <a:avLst/>
          </a:prstGeom>
          <a:noFill/>
        </p:spPr>
        <p:txBody>
          <a:bodyPr wrap="square" rtlCol="0">
            <a:spAutoFit/>
          </a:bodyPr>
          <a:lstStyle/>
          <a:p>
            <a:pPr algn="ctr"/>
            <a:r>
              <a:rPr lang="en-GB" sz="2800" dirty="0"/>
              <a:t>Fluency </a:t>
            </a:r>
          </a:p>
          <a:p>
            <a:pPr algn="ctr"/>
            <a:r>
              <a:rPr lang="en-GB" sz="2800" dirty="0"/>
              <a:t>and</a:t>
            </a:r>
          </a:p>
          <a:p>
            <a:pPr algn="ctr"/>
            <a:r>
              <a:rPr lang="en-GB" sz="2800" dirty="0"/>
              <a:t>Phrasing</a:t>
            </a:r>
          </a:p>
        </p:txBody>
      </p:sp>
      <p:sp>
        <p:nvSpPr>
          <p:cNvPr id="9" name="TextBox 8"/>
          <p:cNvSpPr txBox="1"/>
          <p:nvPr/>
        </p:nvSpPr>
        <p:spPr>
          <a:xfrm>
            <a:off x="4706062" y="4159846"/>
            <a:ext cx="2613991" cy="2123658"/>
          </a:xfrm>
          <a:prstGeom prst="rect">
            <a:avLst/>
          </a:prstGeom>
          <a:noFill/>
        </p:spPr>
        <p:txBody>
          <a:bodyPr wrap="square" rtlCol="0">
            <a:spAutoFit/>
          </a:bodyPr>
          <a:lstStyle/>
          <a:p>
            <a:pPr algn="ctr"/>
            <a:r>
              <a:rPr lang="en-GB" sz="2800" dirty="0"/>
              <a:t>Comprehension &amp; retelling  	</a:t>
            </a:r>
            <a:r>
              <a:rPr lang="en-GB" sz="2400" dirty="0"/>
              <a:t>1.Literal  	2.Inference	3.Response</a:t>
            </a:r>
          </a:p>
        </p:txBody>
      </p:sp>
      <p:sp>
        <p:nvSpPr>
          <p:cNvPr id="10" name="Rectangle 9"/>
          <p:cNvSpPr/>
          <p:nvPr/>
        </p:nvSpPr>
        <p:spPr>
          <a:xfrm>
            <a:off x="4532989" y="1656716"/>
            <a:ext cx="2325252" cy="584775"/>
          </a:xfrm>
          <a:prstGeom prst="rect">
            <a:avLst/>
          </a:prstGeom>
          <a:noFill/>
        </p:spPr>
        <p:txBody>
          <a:bodyPr spcFirstLastPara="1" wrap="none" lIns="91440" tIns="45720" rIns="91440" bIns="45720" numCol="1">
            <a:prstTxWarp prst="textArchUp">
              <a:avLst/>
            </a:prstTxWarp>
            <a:spAutoFit/>
          </a:bodyPr>
          <a:lstStyle/>
          <a:p>
            <a:pPr algn="ctr"/>
            <a:r>
              <a:rPr lang="en-US" sz="3200" dirty="0">
                <a:ln w="0"/>
                <a:effectLst>
                  <a:outerShdw blurRad="38100" dist="19050" dir="2700000" algn="tl" rotWithShape="0">
                    <a:schemeClr val="dk1">
                      <a:alpha val="40000"/>
                    </a:schemeClr>
                  </a:outerShdw>
                </a:effectLst>
              </a:rPr>
              <a:t>Levelled Text</a:t>
            </a:r>
          </a:p>
        </p:txBody>
      </p:sp>
      <p:sp>
        <p:nvSpPr>
          <p:cNvPr id="13" name="Rectangle 12"/>
          <p:cNvSpPr/>
          <p:nvPr/>
        </p:nvSpPr>
        <p:spPr>
          <a:xfrm>
            <a:off x="3359697" y="5860432"/>
            <a:ext cx="4680520" cy="598550"/>
          </a:xfrm>
          <a:prstGeom prst="rect">
            <a:avLst/>
          </a:prstGeom>
          <a:noFill/>
        </p:spPr>
        <p:txBody>
          <a:bodyPr spcFirstLastPara="1" wrap="none" lIns="91440" tIns="45720" rIns="91440" bIns="45720" numCol="1">
            <a:prstTxWarp prst="textArchDown">
              <a:avLst/>
            </a:prstTxWarp>
            <a:spAutoFit/>
          </a:bodyPr>
          <a:lstStyle/>
          <a:p>
            <a:pPr algn="ctr"/>
            <a:r>
              <a:rPr lang="en-US" sz="3600" dirty="0">
                <a:ln w="0"/>
                <a:effectLst>
                  <a:outerShdw blurRad="38100" dist="19050" dir="2700000" algn="tl" rotWithShape="0">
                    <a:schemeClr val="dk1">
                      <a:alpha val="40000"/>
                    </a:schemeClr>
                  </a:outerShdw>
                </a:effectLst>
              </a:rPr>
              <a:t>Wide Range of Text Types or Genres</a:t>
            </a:r>
          </a:p>
        </p:txBody>
      </p:sp>
      <p:sp>
        <p:nvSpPr>
          <p:cNvPr id="11" name="Slide Number Placeholder 10"/>
          <p:cNvSpPr>
            <a:spLocks noGrp="1"/>
          </p:cNvSpPr>
          <p:nvPr>
            <p:ph type="sldNum" sz="quarter" idx="12"/>
          </p:nvPr>
        </p:nvSpPr>
        <p:spPr/>
        <p:txBody>
          <a:bodyPr/>
          <a:lstStyle/>
          <a:p>
            <a:fld id="{D2D9DC15-C497-4341-9D16-72526D7FF39A}" type="slidenum">
              <a:rPr lang="en-GB" smtClean="0"/>
              <a:t>16</a:t>
            </a:fld>
            <a:endParaRPr lang="en-GB" dirty="0"/>
          </a:p>
        </p:txBody>
      </p:sp>
    </p:spTree>
    <p:extLst>
      <p:ext uri="{BB962C8B-B14F-4D97-AF65-F5344CB8AC3E}">
        <p14:creationId xmlns:p14="http://schemas.microsoft.com/office/powerpoint/2010/main" val="3865734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55A6-6CD7-4168-A2AF-83C76F94BCF3}"/>
              </a:ext>
            </a:extLst>
          </p:cNvPr>
          <p:cNvSpPr>
            <a:spLocks noGrp="1"/>
          </p:cNvSpPr>
          <p:nvPr>
            <p:ph type="title"/>
          </p:nvPr>
        </p:nvSpPr>
        <p:spPr/>
        <p:txBody>
          <a:bodyPr/>
          <a:lstStyle/>
          <a:p>
            <a:r>
              <a:rPr lang="en-GB" b="1" dirty="0"/>
              <a:t>To produce a balanced reader a school requires:</a:t>
            </a:r>
          </a:p>
        </p:txBody>
      </p:sp>
      <p:sp>
        <p:nvSpPr>
          <p:cNvPr id="3" name="Content Placeholder 2">
            <a:extLst>
              <a:ext uri="{FF2B5EF4-FFF2-40B4-BE49-F238E27FC236}">
                <a16:creationId xmlns:a16="http://schemas.microsoft.com/office/drawing/2014/main" id="{3D0A4530-E9AB-4604-A60C-BA84C278B5B8}"/>
              </a:ext>
            </a:extLst>
          </p:cNvPr>
          <p:cNvSpPr>
            <a:spLocks noGrp="1"/>
          </p:cNvSpPr>
          <p:nvPr>
            <p:ph idx="1"/>
          </p:nvPr>
        </p:nvSpPr>
        <p:spPr/>
        <p:txBody>
          <a:bodyPr/>
          <a:lstStyle/>
          <a:p>
            <a:pPr marL="0" indent="0">
              <a:buNone/>
            </a:pPr>
            <a:r>
              <a:rPr lang="en-GB" sz="2700" b="1" dirty="0"/>
              <a:t>Explicit and systematic assessment which will inform</a:t>
            </a:r>
          </a:p>
          <a:p>
            <a:pPr marL="0" indent="0">
              <a:buNone/>
            </a:pPr>
            <a:r>
              <a:rPr lang="en-GB" sz="2700" b="1" dirty="0"/>
              <a:t>The explicit and systematic teaching of reading.</a:t>
            </a:r>
          </a:p>
          <a:p>
            <a:pPr marL="0" indent="0">
              <a:buNone/>
            </a:pPr>
            <a:endParaRPr lang="en-GB" sz="2700" dirty="0"/>
          </a:p>
          <a:p>
            <a:pPr marL="0" indent="0">
              <a:buNone/>
            </a:pPr>
            <a:endParaRPr lang="en-GB" dirty="0"/>
          </a:p>
          <a:p>
            <a:pPr marL="0" indent="0">
              <a:buNone/>
            </a:pPr>
            <a:r>
              <a:rPr lang="en-GB" sz="2700" dirty="0"/>
              <a:t>                                                          </a:t>
            </a:r>
          </a:p>
          <a:p>
            <a:endParaRPr lang="en-GB" dirty="0"/>
          </a:p>
        </p:txBody>
      </p:sp>
      <p:sp>
        <p:nvSpPr>
          <p:cNvPr id="4" name="Slide Number Placeholder 3"/>
          <p:cNvSpPr>
            <a:spLocks noGrp="1"/>
          </p:cNvSpPr>
          <p:nvPr>
            <p:ph type="sldNum" sz="quarter" idx="12"/>
          </p:nvPr>
        </p:nvSpPr>
        <p:spPr/>
        <p:txBody>
          <a:bodyPr/>
          <a:lstStyle/>
          <a:p>
            <a:fld id="{D2D9DC15-C497-4341-9D16-72526D7FF39A}" type="slidenum">
              <a:rPr lang="en-GB" smtClean="0"/>
              <a:t>17</a:t>
            </a:fld>
            <a:endParaRPr lang="en-GB" dirty="0"/>
          </a:p>
        </p:txBody>
      </p:sp>
      <p:pic>
        <p:nvPicPr>
          <p:cNvPr id="8" name="Picture 2" descr="http://www.kingston.k12.mi.us/Portals/0/elementary/jhaubenstricker/reading-clipart.jpg">
            <a:extLst>
              <a:ext uri="{FF2B5EF4-FFF2-40B4-BE49-F238E27FC236}">
                <a16:creationId xmlns:a16="http://schemas.microsoft.com/office/drawing/2014/main" id="{456D844F-9C24-4658-81F0-0494AF45B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491" y="3933056"/>
            <a:ext cx="3152775"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659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B5BC-68E0-44E9-AC9F-CE3078817225}"/>
              </a:ext>
            </a:extLst>
          </p:cNvPr>
          <p:cNvSpPr>
            <a:spLocks noGrp="1"/>
          </p:cNvSpPr>
          <p:nvPr>
            <p:ph type="title"/>
          </p:nvPr>
        </p:nvSpPr>
        <p:spPr>
          <a:xfrm>
            <a:off x="108857" y="629265"/>
            <a:ext cx="4354286" cy="4606763"/>
          </a:xfrm>
        </p:spPr>
        <p:txBody>
          <a:bodyPr>
            <a:noAutofit/>
          </a:bodyPr>
          <a:lstStyle/>
          <a:p>
            <a:r>
              <a:rPr lang="en-GB" sz="3600" b="1" dirty="0"/>
              <a:t/>
            </a:r>
            <a:br>
              <a:rPr lang="en-GB" sz="3600" b="1" dirty="0"/>
            </a:br>
            <a:r>
              <a:rPr lang="en-GB" sz="3600" b="1" dirty="0"/>
              <a:t/>
            </a:r>
            <a:br>
              <a:rPr lang="en-GB" sz="3600" b="1" dirty="0"/>
            </a:br>
            <a:r>
              <a:rPr lang="en-GB" sz="3600" b="1" dirty="0"/>
              <a:t/>
            </a:r>
            <a:br>
              <a:rPr lang="en-GB" sz="3600" b="1" dirty="0"/>
            </a:br>
            <a:r>
              <a:rPr lang="en-GB" sz="3600" b="1" dirty="0"/>
              <a:t>St Cyprian’s is providing the explicit and systematic assessment through benchmarking your children.</a:t>
            </a:r>
          </a:p>
        </p:txBody>
      </p:sp>
      <p:sp>
        <p:nvSpPr>
          <p:cNvPr id="9" name="Content Placeholder 8">
            <a:extLst>
              <a:ext uri="{FF2B5EF4-FFF2-40B4-BE49-F238E27FC236}">
                <a16:creationId xmlns:a16="http://schemas.microsoft.com/office/drawing/2014/main" id="{728BC1D1-9054-4B60-9E57-EA7166B7E492}"/>
              </a:ext>
            </a:extLst>
          </p:cNvPr>
          <p:cNvSpPr>
            <a:spLocks noGrp="1"/>
          </p:cNvSpPr>
          <p:nvPr>
            <p:ph idx="1"/>
          </p:nvPr>
        </p:nvSpPr>
        <p:spPr>
          <a:xfrm>
            <a:off x="648931" y="2438400"/>
            <a:ext cx="3505494" cy="3785419"/>
          </a:xfrm>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pic>
        <p:nvPicPr>
          <p:cNvPr id="5" name="Content Placeholder 4">
            <a:extLst>
              <a:ext uri="{FF2B5EF4-FFF2-40B4-BE49-F238E27FC236}">
                <a16:creationId xmlns:a16="http://schemas.microsoft.com/office/drawing/2014/main" id="{0E7D17E6-58B6-4497-B64E-789C3EF4C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502" y="807593"/>
            <a:ext cx="4244050" cy="5239568"/>
          </a:xfrm>
          <a:prstGeom prst="rect">
            <a:avLst/>
          </a:prstGeom>
          <a:effectLst/>
        </p:spPr>
      </p:pic>
    </p:spTree>
    <p:extLst>
      <p:ext uri="{BB962C8B-B14F-4D97-AF65-F5344CB8AC3E}">
        <p14:creationId xmlns:p14="http://schemas.microsoft.com/office/powerpoint/2010/main" val="108220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042" y="1052738"/>
            <a:ext cx="8202168" cy="1391651"/>
          </a:xfrm>
        </p:spPr>
        <p:txBody>
          <a:bodyPr>
            <a:noAutofit/>
          </a:bodyPr>
          <a:lstStyle/>
          <a:p>
            <a:r>
              <a:rPr lang="en-GB" b="1" dirty="0">
                <a:cs typeface="Calibri"/>
              </a:rPr>
              <a:t>To develop ‘The Balanced Reader’ we need: </a:t>
            </a:r>
          </a:p>
        </p:txBody>
      </p:sp>
      <p:sp>
        <p:nvSpPr>
          <p:cNvPr id="3" name="Content Placeholder 2"/>
          <p:cNvSpPr>
            <a:spLocks noGrp="1"/>
          </p:cNvSpPr>
          <p:nvPr>
            <p:ph idx="1"/>
          </p:nvPr>
        </p:nvSpPr>
        <p:spPr>
          <a:xfrm>
            <a:off x="1775671" y="2235849"/>
            <a:ext cx="8688897" cy="3569415"/>
          </a:xfrm>
        </p:spPr>
        <p:txBody>
          <a:bodyPr>
            <a:noAutofit/>
          </a:bodyPr>
          <a:lstStyle/>
          <a:p>
            <a:pPr marL="342900" lvl="1" indent="0">
              <a:buNone/>
            </a:pPr>
            <a:endParaRPr lang="en-GB" dirty="0">
              <a:latin typeface="Calibri"/>
              <a:cs typeface="Calibri"/>
            </a:endParaRPr>
          </a:p>
          <a:p>
            <a:pPr lvl="1"/>
            <a:r>
              <a:rPr lang="en-GB" sz="3600" i="1" dirty="0">
                <a:latin typeface="Calibri"/>
                <a:cs typeface="Calibri"/>
              </a:rPr>
              <a:t>The</a:t>
            </a:r>
            <a:r>
              <a:rPr lang="en-GB" sz="3600" b="1" i="1" dirty="0">
                <a:latin typeface="Calibri"/>
                <a:cs typeface="Calibri"/>
              </a:rPr>
              <a:t> right </a:t>
            </a:r>
            <a:r>
              <a:rPr lang="en-GB" sz="3600" i="1" dirty="0">
                <a:latin typeface="Calibri"/>
                <a:cs typeface="Calibri"/>
              </a:rPr>
              <a:t>book </a:t>
            </a:r>
          </a:p>
          <a:p>
            <a:pPr lvl="1"/>
            <a:r>
              <a:rPr lang="en-GB" sz="3600" i="1" dirty="0">
                <a:latin typeface="Calibri"/>
                <a:cs typeface="Calibri"/>
              </a:rPr>
              <a:t>I</a:t>
            </a:r>
            <a:r>
              <a:rPr lang="en-GB" sz="3600" i="1" dirty="0">
                <a:cs typeface="Calibri"/>
              </a:rPr>
              <a:t>n </a:t>
            </a:r>
            <a:r>
              <a:rPr lang="en-GB" sz="3600" i="1" dirty="0">
                <a:latin typeface="Calibri"/>
                <a:cs typeface="Calibri"/>
              </a:rPr>
              <a:t>the hands of the </a:t>
            </a:r>
            <a:r>
              <a:rPr lang="en-GB" sz="3600" b="1" i="1" dirty="0">
                <a:latin typeface="Calibri"/>
                <a:cs typeface="Calibri"/>
              </a:rPr>
              <a:t>right</a:t>
            </a:r>
            <a:r>
              <a:rPr lang="en-GB" sz="3600" i="1" dirty="0">
                <a:latin typeface="Calibri"/>
                <a:cs typeface="Calibri"/>
              </a:rPr>
              <a:t> child</a:t>
            </a:r>
          </a:p>
          <a:p>
            <a:pPr lvl="1"/>
            <a:r>
              <a:rPr lang="en-GB" sz="3600" i="1" dirty="0">
                <a:latin typeface="Calibri"/>
                <a:cs typeface="Calibri"/>
              </a:rPr>
              <a:t>At the </a:t>
            </a:r>
            <a:r>
              <a:rPr lang="en-GB" sz="3600" b="1" i="1" dirty="0">
                <a:latin typeface="Calibri"/>
                <a:cs typeface="Calibri"/>
              </a:rPr>
              <a:t>right</a:t>
            </a:r>
            <a:r>
              <a:rPr lang="en-GB" sz="3600" i="1" dirty="0">
                <a:latin typeface="Calibri"/>
                <a:cs typeface="Calibri"/>
              </a:rPr>
              <a:t> time </a:t>
            </a:r>
          </a:p>
          <a:p>
            <a:pPr marL="0" indent="0" algn="ctr">
              <a:buNone/>
            </a:pPr>
            <a:endParaRPr lang="en-GB" sz="4050" i="1" dirty="0">
              <a:solidFill>
                <a:srgbClr val="7030A0"/>
              </a:solidFill>
              <a:latin typeface="Calibri"/>
              <a:cs typeface="Calibri"/>
            </a:endParaRPr>
          </a:p>
          <a:p>
            <a:pPr marL="0" indent="0" algn="ctr">
              <a:buNone/>
            </a:pPr>
            <a:r>
              <a:rPr lang="en-GB" sz="4050" i="1" dirty="0">
                <a:solidFill>
                  <a:srgbClr val="7030A0"/>
                </a:solidFill>
                <a:latin typeface="Calibri"/>
                <a:cs typeface="Calibri"/>
              </a:rPr>
              <a:t>How does a teacher make this happen?</a:t>
            </a:r>
            <a:r>
              <a:rPr lang="en-GB" i="1" dirty="0">
                <a:latin typeface="Calibri"/>
                <a:cs typeface="Calibri"/>
              </a:rPr>
              <a:t/>
            </a:r>
            <a:br>
              <a:rPr lang="en-GB" i="1" dirty="0">
                <a:latin typeface="Calibri"/>
                <a:cs typeface="Calibri"/>
              </a:rPr>
            </a:br>
            <a:endParaRPr lang="en-GB" dirty="0">
              <a:latin typeface="Calibri"/>
              <a:cs typeface="Calibri"/>
            </a:endParaRPr>
          </a:p>
          <a:p>
            <a:pPr marL="342900" lvl="1" indent="0">
              <a:buNone/>
            </a:pPr>
            <a:endParaRPr lang="en-GB" dirty="0">
              <a:latin typeface="Calibri"/>
              <a:cs typeface="Calibri"/>
            </a:endParaRPr>
          </a:p>
          <a:p>
            <a:pPr marL="0" indent="0">
              <a:buNone/>
            </a:pPr>
            <a:r>
              <a:rPr lang="en-GB" dirty="0">
                <a:latin typeface="Calibri"/>
                <a:cs typeface="Calibri"/>
              </a:rPr>
              <a:t> </a:t>
            </a:r>
          </a:p>
          <a:p>
            <a:pPr marL="0" indent="0">
              <a:buNone/>
            </a:pPr>
            <a:r>
              <a:rPr lang="en-GB" dirty="0">
                <a:latin typeface="Calibri"/>
                <a:cs typeface="Calibri"/>
              </a:rPr>
              <a:t> </a:t>
            </a:r>
          </a:p>
        </p:txBody>
      </p:sp>
    </p:spTree>
    <p:extLst>
      <p:ext uri="{BB962C8B-B14F-4D97-AF65-F5344CB8AC3E}">
        <p14:creationId xmlns:p14="http://schemas.microsoft.com/office/powerpoint/2010/main" val="3149970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75D0-6088-4849-A7D9-D3678B7DB8E4}"/>
              </a:ext>
            </a:extLst>
          </p:cNvPr>
          <p:cNvSpPr>
            <a:spLocks noGrp="1"/>
          </p:cNvSpPr>
          <p:nvPr>
            <p:ph type="ctrTitle"/>
          </p:nvPr>
        </p:nvSpPr>
        <p:spPr>
          <a:xfrm>
            <a:off x="1116563" y="136525"/>
            <a:ext cx="9144000" cy="2387600"/>
          </a:xfrm>
        </p:spPr>
        <p:txBody>
          <a:bodyPr>
            <a:normAutofit fontScale="90000"/>
          </a:bodyPr>
          <a:lstStyle/>
          <a:p>
            <a:pPr fontAlgn="t"/>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Aims </a:t>
            </a:r>
            <a:r>
              <a:rPr lang="en-GB" b="1" u="sng" dirty="0"/>
              <a:t/>
            </a:r>
            <a:br>
              <a:rPr lang="en-GB" b="1" u="sng" dirty="0"/>
            </a:br>
            <a:endParaRPr lang="en-GB" b="1" u="sng" dirty="0"/>
          </a:p>
        </p:txBody>
      </p:sp>
      <p:sp>
        <p:nvSpPr>
          <p:cNvPr id="3" name="Subtitle 2">
            <a:extLst>
              <a:ext uri="{FF2B5EF4-FFF2-40B4-BE49-F238E27FC236}">
                <a16:creationId xmlns:a16="http://schemas.microsoft.com/office/drawing/2014/main" id="{712E6F19-58A2-4767-A15E-24D13530930C}"/>
              </a:ext>
            </a:extLst>
          </p:cNvPr>
          <p:cNvSpPr>
            <a:spLocks noGrp="1"/>
          </p:cNvSpPr>
          <p:nvPr>
            <p:ph type="subTitle" idx="1"/>
          </p:nvPr>
        </p:nvSpPr>
        <p:spPr>
          <a:xfrm>
            <a:off x="830394" y="2661765"/>
            <a:ext cx="9144000" cy="3554308"/>
          </a:xfrm>
        </p:spPr>
        <p:txBody>
          <a:bodyPr>
            <a:noAutofit/>
          </a:bodyPr>
          <a:lstStyle/>
          <a:p>
            <a:pPr algn="l"/>
            <a:r>
              <a:rPr lang="en-GB" sz="2800" dirty="0"/>
              <a:t>To have an understanding of:</a:t>
            </a:r>
          </a:p>
          <a:p>
            <a:pPr marL="457200" indent="-457200" algn="l">
              <a:buFont typeface="Arial" panose="020B0604020202020204" pitchFamily="34" charset="0"/>
              <a:buChar char="•"/>
            </a:pPr>
            <a:r>
              <a:rPr lang="en-GB" sz="2800" dirty="0"/>
              <a:t>The ‘balanced reader’</a:t>
            </a:r>
          </a:p>
          <a:p>
            <a:pPr marL="457200" indent="-457200" algn="l">
              <a:buFont typeface="Arial" panose="020B0604020202020204" pitchFamily="34" charset="0"/>
              <a:buChar char="•"/>
            </a:pPr>
            <a:r>
              <a:rPr lang="en-GB" sz="2800" dirty="0"/>
              <a:t>Decoding – Phonics</a:t>
            </a:r>
          </a:p>
          <a:p>
            <a:pPr marL="457200" indent="-457200" algn="l">
              <a:buFont typeface="Arial" panose="020B0604020202020204" pitchFamily="34" charset="0"/>
              <a:buChar char="•"/>
            </a:pPr>
            <a:r>
              <a:rPr lang="en-GB" sz="2800" dirty="0"/>
              <a:t>Decoding – sight vocabulary</a:t>
            </a:r>
          </a:p>
          <a:p>
            <a:pPr marL="457200" indent="-457200" algn="l">
              <a:buFont typeface="Arial" panose="020B0604020202020204" pitchFamily="34" charset="0"/>
              <a:buChar char="•"/>
            </a:pPr>
            <a:r>
              <a:rPr lang="en-GB" sz="2800" dirty="0"/>
              <a:t>Comprehension</a:t>
            </a:r>
          </a:p>
          <a:p>
            <a:pPr marL="457200" indent="-457200" algn="l">
              <a:buFont typeface="Arial" panose="020B0604020202020204" pitchFamily="34" charset="0"/>
              <a:buChar char="•"/>
            </a:pPr>
            <a:r>
              <a:rPr lang="en-GB" sz="2800" dirty="0"/>
              <a:t>Fluency and phrasing</a:t>
            </a:r>
          </a:p>
          <a:p>
            <a:pPr marL="457200" indent="-457200" algn="l">
              <a:buFont typeface="Arial" panose="020B0604020202020204" pitchFamily="34" charset="0"/>
              <a:buChar char="•"/>
            </a:pPr>
            <a:r>
              <a:rPr lang="en-GB" sz="2800" dirty="0"/>
              <a:t>Rhymes and poems to enable literacy</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endParaRPr lang="en-GB" sz="2800" dirty="0"/>
          </a:p>
        </p:txBody>
      </p:sp>
      <p:sp>
        <p:nvSpPr>
          <p:cNvPr id="4" name="Slide Number Placeholder 3"/>
          <p:cNvSpPr>
            <a:spLocks noGrp="1"/>
          </p:cNvSpPr>
          <p:nvPr>
            <p:ph type="sldNum" sz="quarter" idx="12"/>
          </p:nvPr>
        </p:nvSpPr>
        <p:spPr/>
        <p:txBody>
          <a:bodyPr/>
          <a:lstStyle/>
          <a:p>
            <a:fld id="{D2D9DC15-C497-4341-9D16-72526D7FF39A}" type="slidenum">
              <a:rPr lang="en-GB" smtClean="0"/>
              <a:t>2</a:t>
            </a:fld>
            <a:endParaRPr lang="en-GB" dirty="0"/>
          </a:p>
        </p:txBody>
      </p:sp>
    </p:spTree>
    <p:extLst>
      <p:ext uri="{BB962C8B-B14F-4D97-AF65-F5344CB8AC3E}">
        <p14:creationId xmlns:p14="http://schemas.microsoft.com/office/powerpoint/2010/main" val="267674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1"/>
                </a:solidFill>
              </a:rPr>
              <a:t>A benchmark reading record gives the following information</a:t>
            </a:r>
          </a:p>
        </p:txBody>
      </p:sp>
      <p:sp>
        <p:nvSpPr>
          <p:cNvPr id="3" name="Content Placeholder 2"/>
          <p:cNvSpPr>
            <a:spLocks noGrp="1"/>
          </p:cNvSpPr>
          <p:nvPr>
            <p:ph idx="1"/>
          </p:nvPr>
        </p:nvSpPr>
        <p:spPr/>
        <p:txBody>
          <a:bodyPr>
            <a:normAutofit/>
          </a:bodyPr>
          <a:lstStyle/>
          <a:p>
            <a:pPr marL="0" indent="0">
              <a:buNone/>
            </a:pPr>
            <a:r>
              <a:rPr lang="en-GB" sz="3000" dirty="0"/>
              <a:t>It gives:</a:t>
            </a:r>
          </a:p>
          <a:p>
            <a:r>
              <a:rPr lang="en-GB" sz="3000" dirty="0"/>
              <a:t>The accuracy rate on the levelled text</a:t>
            </a:r>
          </a:p>
          <a:p>
            <a:r>
              <a:rPr lang="en-GB" sz="3000" dirty="0"/>
              <a:t>The level of competency in retelling and comprehension</a:t>
            </a:r>
          </a:p>
          <a:p>
            <a:r>
              <a:rPr lang="en-GB" sz="3000" dirty="0"/>
              <a:t>The level of competency in fluency and phrasing</a:t>
            </a:r>
          </a:p>
          <a:p>
            <a:r>
              <a:rPr lang="en-GB" sz="3000" dirty="0"/>
              <a:t>Specific information on reading skills and behaviours to inform planning and teaching</a:t>
            </a:r>
          </a:p>
        </p:txBody>
      </p:sp>
    </p:spTree>
    <p:extLst>
      <p:ext uri="{BB962C8B-B14F-4D97-AF65-F5344CB8AC3E}">
        <p14:creationId xmlns:p14="http://schemas.microsoft.com/office/powerpoint/2010/main" val="2010333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C45376-6C6A-4380-98AB-36DFA36ECB93}"/>
              </a:ext>
            </a:extLst>
          </p:cNvPr>
          <p:cNvGraphicFramePr>
            <a:graphicFrameLocks noGrp="1"/>
          </p:cNvGraphicFramePr>
          <p:nvPr>
            <p:extLst>
              <p:ext uri="{D42A27DB-BD31-4B8C-83A1-F6EECF244321}">
                <p14:modId xmlns:p14="http://schemas.microsoft.com/office/powerpoint/2010/main" val="257770479"/>
              </p:ext>
            </p:extLst>
          </p:nvPr>
        </p:nvGraphicFramePr>
        <p:xfrm>
          <a:off x="4034405" y="1442383"/>
          <a:ext cx="5026467" cy="5445278"/>
        </p:xfrm>
        <a:graphic>
          <a:graphicData uri="http://schemas.openxmlformats.org/drawingml/2006/table">
            <a:tbl>
              <a:tblPr/>
              <a:tblGrid>
                <a:gridCol w="1636153">
                  <a:extLst>
                    <a:ext uri="{9D8B030D-6E8A-4147-A177-3AD203B41FA5}">
                      <a16:colId xmlns:a16="http://schemas.microsoft.com/office/drawing/2014/main" val="20002"/>
                    </a:ext>
                  </a:extLst>
                </a:gridCol>
                <a:gridCol w="1691710">
                  <a:extLst>
                    <a:ext uri="{9D8B030D-6E8A-4147-A177-3AD203B41FA5}">
                      <a16:colId xmlns:a16="http://schemas.microsoft.com/office/drawing/2014/main" val="20003"/>
                    </a:ext>
                  </a:extLst>
                </a:gridCol>
                <a:gridCol w="1698604">
                  <a:extLst>
                    <a:ext uri="{9D8B030D-6E8A-4147-A177-3AD203B41FA5}">
                      <a16:colId xmlns:a16="http://schemas.microsoft.com/office/drawing/2014/main" val="20004"/>
                    </a:ext>
                  </a:extLst>
                </a:gridCol>
              </a:tblGrid>
              <a:tr h="457200">
                <a:tc>
                  <a:txBody>
                    <a:bodyPr/>
                    <a:lstStyle/>
                    <a:p>
                      <a:pPr algn="ctr">
                        <a:spcAft>
                          <a:spcPts val="0"/>
                        </a:spcAft>
                      </a:pPr>
                      <a:r>
                        <a:rPr lang="en-GB" sz="800" b="1" dirty="0">
                          <a:latin typeface="Comic Sans MS"/>
                          <a:ea typeface="Times New Roman"/>
                          <a:cs typeface="Arial"/>
                        </a:rPr>
                        <a:t>Book Band</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latin typeface="Times New Roman"/>
                        <a:ea typeface="Times New Roman"/>
                        <a:cs typeface="Times New Roman"/>
                      </a:endParaRPr>
                    </a:p>
                    <a:p>
                      <a:pPr algn="ctr">
                        <a:spcAft>
                          <a:spcPts val="0"/>
                        </a:spcAft>
                      </a:pPr>
                      <a:r>
                        <a:rPr lang="en-GB" sz="800" b="1" dirty="0">
                          <a:latin typeface="Comic Sans MS"/>
                          <a:ea typeface="Times New Roman"/>
                          <a:cs typeface="Arial"/>
                        </a:rPr>
                        <a:t>Reading</a:t>
                      </a:r>
                      <a:endParaRPr lang="en-GB" sz="800" dirty="0">
                        <a:latin typeface="Times New Roman"/>
                        <a:ea typeface="Times New Roman"/>
                        <a:cs typeface="Times New Roman"/>
                      </a:endParaRPr>
                    </a:p>
                    <a:p>
                      <a:pPr algn="ctr">
                        <a:spcAft>
                          <a:spcPts val="0"/>
                        </a:spcAft>
                      </a:pPr>
                      <a:r>
                        <a:rPr lang="en-GB" sz="800" b="1" dirty="0">
                          <a:latin typeface="Comic Sans MS"/>
                          <a:ea typeface="Times New Roman"/>
                          <a:cs typeface="Arial"/>
                        </a:rPr>
                        <a:t>Level</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dirty="0">
                          <a:latin typeface="Comic Sans MS"/>
                          <a:ea typeface="Times New Roman"/>
                          <a:cs typeface="Arial"/>
                        </a:rPr>
                        <a:t>Reading Stages</a:t>
                      </a:r>
                    </a:p>
                    <a:p>
                      <a:pPr algn="ctr">
                        <a:spcAft>
                          <a:spcPts val="0"/>
                        </a:spcAft>
                      </a:pPr>
                      <a:endParaRPr lang="en-GB" sz="800" dirty="0">
                        <a:solidFill>
                          <a:srgbClr val="7030A0"/>
                        </a:solidFill>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0131">
                <a:tc>
                  <a:txBody>
                    <a:bodyPr/>
                    <a:lstStyle/>
                    <a:p>
                      <a:pPr algn="ctr">
                        <a:lnSpc>
                          <a:spcPct val="115000"/>
                        </a:lnSpc>
                        <a:spcAft>
                          <a:spcPts val="0"/>
                        </a:spcAft>
                      </a:pPr>
                      <a:r>
                        <a:rPr lang="en-GB" sz="800" b="1" dirty="0">
                          <a:latin typeface="Comic Sans MS"/>
                          <a:ea typeface="Times New Roman"/>
                          <a:cs typeface="Arial"/>
                        </a:rPr>
                        <a:t>Magenta</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algn="ctr">
                        <a:lnSpc>
                          <a:spcPct val="115000"/>
                        </a:lnSpc>
                        <a:spcAft>
                          <a:spcPts val="0"/>
                        </a:spcAft>
                      </a:pPr>
                      <a:r>
                        <a:rPr lang="en-GB" sz="800" b="1" dirty="0">
                          <a:latin typeface="Comic Sans MS"/>
                          <a:ea typeface="Times New Roman"/>
                          <a:cs typeface="Arial"/>
                        </a:rPr>
                        <a:t>1 – 2</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FF3399"/>
                          </a:solidFill>
                          <a:latin typeface="Comic Sans MS"/>
                          <a:ea typeface="Times New Roman"/>
                          <a:cs typeface="Arial"/>
                        </a:rPr>
                        <a:t>Emergent</a:t>
                      </a:r>
                      <a:r>
                        <a:rPr lang="en-GB" sz="1800" b="1" dirty="0">
                          <a:latin typeface="Comic Sans MS"/>
                          <a:ea typeface="Times New Roman"/>
                          <a:cs typeface="Arial"/>
                        </a:rPr>
                        <a:t> </a:t>
                      </a:r>
                    </a:p>
                    <a:p>
                      <a:endParaRPr lang="en-GB" sz="1800" b="1" dirty="0">
                        <a:solidFill>
                          <a:schemeClr val="accent4"/>
                        </a:solidFill>
                        <a:latin typeface="Comic Sans MS"/>
                        <a:ea typeface="Times New Roman"/>
                        <a:cs typeface="Arial"/>
                      </a:endParaRPr>
                    </a:p>
                    <a:p>
                      <a:r>
                        <a:rPr lang="en-GB" sz="1800" b="1" dirty="0">
                          <a:solidFill>
                            <a:schemeClr val="accent4"/>
                          </a:solidFill>
                          <a:latin typeface="Comic Sans MS"/>
                          <a:ea typeface="Times New Roman"/>
                          <a:cs typeface="Arial"/>
                        </a:rPr>
                        <a:t>Early</a:t>
                      </a:r>
                      <a:r>
                        <a:rPr lang="en-GB" sz="1800" b="1" dirty="0">
                          <a:latin typeface="Comic Sans MS"/>
                          <a:ea typeface="Times New Roman"/>
                          <a:cs typeface="Arial"/>
                        </a:rPr>
                        <a:t> </a:t>
                      </a:r>
                      <a:endParaRPr lang="en-GB" sz="1800" dirty="0"/>
                    </a:p>
                  </a:txBody>
                  <a:tcPr marL="22322" marR="22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0459">
                <a:tc>
                  <a:txBody>
                    <a:bodyPr/>
                    <a:lstStyle/>
                    <a:p>
                      <a:pPr algn="ctr">
                        <a:lnSpc>
                          <a:spcPct val="115000"/>
                        </a:lnSpc>
                        <a:spcAft>
                          <a:spcPts val="0"/>
                        </a:spcAft>
                      </a:pPr>
                      <a:r>
                        <a:rPr lang="en-GB" sz="800" b="1" dirty="0">
                          <a:latin typeface="Comic Sans MS"/>
                          <a:ea typeface="Times New Roman"/>
                          <a:cs typeface="Arial"/>
                        </a:rPr>
                        <a:t>Red</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GB" sz="800" b="1" dirty="0">
                          <a:latin typeface="Comic Sans MS"/>
                          <a:ea typeface="Times New Roman"/>
                          <a:cs typeface="Arial"/>
                        </a:rPr>
                        <a:t>3 – 5</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2"/>
                  </a:ext>
                </a:extLst>
              </a:tr>
              <a:tr h="258532">
                <a:tc>
                  <a:txBody>
                    <a:bodyPr/>
                    <a:lstStyle/>
                    <a:p>
                      <a:pPr algn="ctr">
                        <a:lnSpc>
                          <a:spcPct val="115000"/>
                        </a:lnSpc>
                        <a:spcAft>
                          <a:spcPts val="0"/>
                        </a:spcAft>
                      </a:pPr>
                      <a:r>
                        <a:rPr lang="en-GB" sz="800" b="1" dirty="0">
                          <a:latin typeface="Comic Sans MS"/>
                          <a:ea typeface="Times New Roman"/>
                          <a:cs typeface="Arial"/>
                        </a:rPr>
                        <a:t> Yellow</a:t>
                      </a:r>
                      <a:r>
                        <a:rPr lang="en-GB" sz="800" b="1" dirty="0">
                          <a:solidFill>
                            <a:srgbClr val="FFFF00"/>
                          </a:solidFill>
                          <a:latin typeface="Comic Sans MS"/>
                          <a:ea typeface="Times New Roman"/>
                          <a:cs typeface="Arial"/>
                        </a:rPr>
                        <a:t>.</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800" b="1" dirty="0">
                          <a:latin typeface="Comic Sans MS"/>
                          <a:ea typeface="Times New Roman"/>
                          <a:cs typeface="Arial"/>
                        </a:rPr>
                        <a:t>6 – 8</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3"/>
                  </a:ext>
                </a:extLst>
              </a:tr>
              <a:tr h="276636">
                <a:tc>
                  <a:txBody>
                    <a:bodyPr/>
                    <a:lstStyle/>
                    <a:p>
                      <a:pPr algn="ctr">
                        <a:lnSpc>
                          <a:spcPct val="115000"/>
                        </a:lnSpc>
                        <a:spcAft>
                          <a:spcPts val="0"/>
                        </a:spcAft>
                      </a:pPr>
                      <a:r>
                        <a:rPr lang="en-GB" sz="800" b="1" dirty="0">
                          <a:latin typeface="Comic Sans MS"/>
                          <a:ea typeface="Times New Roman"/>
                          <a:cs typeface="Arial"/>
                        </a:rPr>
                        <a:t> Blue</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en-GB" sz="800" b="1" dirty="0">
                          <a:latin typeface="Comic Sans MS"/>
                          <a:ea typeface="Times New Roman"/>
                          <a:cs typeface="Arial"/>
                        </a:rPr>
                        <a:t>9 – 11</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dirty="0"/>
                    </a:p>
                  </a:txBody>
                  <a:tcPr marL="22322" marR="22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8662">
                <a:tc>
                  <a:txBody>
                    <a:bodyPr/>
                    <a:lstStyle/>
                    <a:p>
                      <a:pPr algn="ctr">
                        <a:lnSpc>
                          <a:spcPct val="115000"/>
                        </a:lnSpc>
                        <a:spcAft>
                          <a:spcPts val="0"/>
                        </a:spcAft>
                      </a:pPr>
                      <a:r>
                        <a:rPr lang="en-GB" sz="800" b="1" dirty="0">
                          <a:latin typeface="Comic Sans MS"/>
                          <a:ea typeface="Times New Roman"/>
                          <a:cs typeface="Arial"/>
                        </a:rPr>
                        <a:t> Green</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800" b="1" dirty="0">
                          <a:latin typeface="Comic Sans MS"/>
                          <a:ea typeface="Times New Roman"/>
                          <a:cs typeface="Arial"/>
                        </a:rPr>
                        <a:t>12 – 14</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dirty="0"/>
                    </a:p>
                  </a:txBody>
                  <a:tcPr marL="22322" marR="22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7179">
                <a:tc>
                  <a:txBody>
                    <a:bodyPr/>
                    <a:lstStyle/>
                    <a:p>
                      <a:pPr algn="ctr">
                        <a:lnSpc>
                          <a:spcPct val="115000"/>
                        </a:lnSpc>
                        <a:spcAft>
                          <a:spcPts val="0"/>
                        </a:spcAft>
                      </a:pPr>
                      <a:r>
                        <a:rPr lang="en-GB" sz="800" b="1" dirty="0">
                          <a:latin typeface="Comic Sans MS"/>
                          <a:ea typeface="Times New Roman"/>
                          <a:cs typeface="Arial"/>
                        </a:rPr>
                        <a:t>Orange</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15000"/>
                        </a:lnSpc>
                        <a:spcAft>
                          <a:spcPts val="0"/>
                        </a:spcAft>
                      </a:pPr>
                      <a:r>
                        <a:rPr lang="en-GB" sz="800" b="1" dirty="0">
                          <a:latin typeface="Comic Sans MS"/>
                          <a:ea typeface="Times New Roman"/>
                          <a:cs typeface="Arial"/>
                        </a:rPr>
                        <a:t>15 – 16</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accent2"/>
                          </a:solidFill>
                          <a:latin typeface="Comic Sans MS"/>
                          <a:ea typeface="Times New Roman"/>
                          <a:cs typeface="Arial"/>
                        </a:rPr>
                        <a:t>Developing </a:t>
                      </a:r>
                      <a:endParaRPr lang="en-GB" sz="1800" dirty="0"/>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0278">
                <a:tc>
                  <a:txBody>
                    <a:bodyPr/>
                    <a:lstStyle/>
                    <a:p>
                      <a:pPr algn="ctr">
                        <a:lnSpc>
                          <a:spcPct val="115000"/>
                        </a:lnSpc>
                        <a:spcAft>
                          <a:spcPts val="0"/>
                        </a:spcAft>
                      </a:pPr>
                      <a:r>
                        <a:rPr lang="en-GB" sz="800" b="1" dirty="0">
                          <a:latin typeface="Comic Sans MS"/>
                          <a:ea typeface="Times New Roman"/>
                          <a:cs typeface="Arial"/>
                        </a:rPr>
                        <a:t>Turquoise</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n-GB" sz="800" b="1" dirty="0">
                          <a:latin typeface="Comic Sans MS"/>
                          <a:ea typeface="Times New Roman"/>
                          <a:cs typeface="Arial"/>
                        </a:rPr>
                        <a:t>17 – 18</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dirty="0"/>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3241">
                <a:tc>
                  <a:txBody>
                    <a:bodyPr/>
                    <a:lstStyle/>
                    <a:p>
                      <a:pPr algn="ctr">
                        <a:lnSpc>
                          <a:spcPct val="115000"/>
                        </a:lnSpc>
                        <a:spcAft>
                          <a:spcPts val="0"/>
                        </a:spcAft>
                      </a:pPr>
                      <a:r>
                        <a:rPr lang="en-GB" sz="800" b="1" dirty="0">
                          <a:latin typeface="Comic Sans MS"/>
                          <a:ea typeface="Times New Roman"/>
                          <a:cs typeface="Arial"/>
                        </a:rPr>
                        <a:t>. Purple</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Aft>
                          <a:spcPts val="0"/>
                        </a:spcAft>
                      </a:pPr>
                      <a:r>
                        <a:rPr lang="en-GB" sz="800" b="1" dirty="0">
                          <a:latin typeface="Comic Sans MS"/>
                          <a:ea typeface="Times New Roman"/>
                          <a:cs typeface="Arial"/>
                        </a:rPr>
                        <a:t>19 – 20</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dirty="0"/>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3241">
                <a:tc>
                  <a:txBody>
                    <a:bodyPr/>
                    <a:lstStyle/>
                    <a:p>
                      <a:pPr algn="ctr">
                        <a:lnSpc>
                          <a:spcPct val="115000"/>
                        </a:lnSpc>
                        <a:spcAft>
                          <a:spcPts val="0"/>
                        </a:spcAft>
                      </a:pPr>
                      <a:r>
                        <a:rPr lang="en-GB" sz="800" b="1" dirty="0">
                          <a:latin typeface="Comic Sans MS"/>
                          <a:ea typeface="Times New Roman"/>
                          <a:cs typeface="Arial"/>
                        </a:rPr>
                        <a:t> Gold</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lnSpc>
                          <a:spcPct val="115000"/>
                        </a:lnSpc>
                        <a:spcAft>
                          <a:spcPts val="0"/>
                        </a:spcAft>
                      </a:pPr>
                      <a:r>
                        <a:rPr lang="en-GB" sz="800" b="1" dirty="0">
                          <a:latin typeface="Comic Sans MS"/>
                          <a:ea typeface="Times New Roman"/>
                          <a:cs typeface="Arial"/>
                        </a:rPr>
                        <a:t>    21 – 22</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4">
                              <a:lumMod val="60000"/>
                              <a:lumOff val="40000"/>
                            </a:schemeClr>
                          </a:solidFill>
                          <a:latin typeface="Comic Sans MS"/>
                          <a:ea typeface="Times New Roman"/>
                          <a:cs typeface="Arial"/>
                        </a:rPr>
                        <a:t>Consolidating</a:t>
                      </a:r>
                      <a:endParaRPr lang="en-GB" sz="1800" dirty="0"/>
                    </a:p>
                    <a:p>
                      <a:endParaRPr lang="en-GB" sz="1800" dirty="0"/>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3241">
                <a:tc>
                  <a:txBody>
                    <a:bodyPr/>
                    <a:lstStyle/>
                    <a:p>
                      <a:pPr algn="ctr">
                        <a:lnSpc>
                          <a:spcPct val="115000"/>
                        </a:lnSpc>
                        <a:spcAft>
                          <a:spcPts val="0"/>
                        </a:spcAft>
                      </a:pPr>
                      <a:r>
                        <a:rPr lang="en-GB" sz="800" b="1" dirty="0">
                          <a:latin typeface="Comic Sans MS"/>
                          <a:ea typeface="Times New Roman"/>
                          <a:cs typeface="Arial"/>
                        </a:rPr>
                        <a:t>White (Silver)</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800" b="1" dirty="0">
                          <a:latin typeface="Comic Sans MS"/>
                          <a:ea typeface="Times New Roman"/>
                          <a:cs typeface="Arial"/>
                        </a:rPr>
                        <a:t>23 – 24</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800" dirty="0"/>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99441">
                <a:tc>
                  <a:txBody>
                    <a:bodyPr/>
                    <a:lstStyle/>
                    <a:p>
                      <a:pPr algn="ctr">
                        <a:lnSpc>
                          <a:spcPct val="200000"/>
                        </a:lnSpc>
                        <a:spcAft>
                          <a:spcPts val="0"/>
                        </a:spcAft>
                      </a:pPr>
                      <a:r>
                        <a:rPr lang="en-GB" sz="800" b="1" dirty="0">
                          <a:latin typeface="Comic Sans MS"/>
                          <a:ea typeface="Times New Roman"/>
                          <a:cs typeface="Arial"/>
                        </a:rPr>
                        <a:t> Lime (Emerald)</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200000"/>
                        </a:lnSpc>
                        <a:spcAft>
                          <a:spcPts val="0"/>
                        </a:spcAft>
                      </a:pPr>
                      <a:r>
                        <a:rPr lang="en-GB" sz="800" b="1" dirty="0">
                          <a:latin typeface="Comic Sans MS"/>
                          <a:ea typeface="Times New Roman"/>
                          <a:cs typeface="Arial"/>
                        </a:rPr>
                        <a:t>25</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solidFill>
                            <a:schemeClr val="accent6"/>
                          </a:solidFill>
                          <a:latin typeface="Comic Sans MS"/>
                          <a:ea typeface="Times New Roman"/>
                          <a:cs typeface="Arial"/>
                        </a:rPr>
                        <a:t>Extending</a:t>
                      </a:r>
                      <a:r>
                        <a:rPr lang="en-GB" sz="1800" b="1" dirty="0">
                          <a:latin typeface="Comic Sans MS"/>
                          <a:ea typeface="Times New Roman"/>
                          <a:cs typeface="Arial"/>
                        </a:rPr>
                        <a:t> </a:t>
                      </a:r>
                      <a:endParaRPr lang="en-GB" sz="1800" dirty="0"/>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9721">
                <a:tc>
                  <a:txBody>
                    <a:bodyPr/>
                    <a:lstStyle/>
                    <a:p>
                      <a:pPr algn="ctr">
                        <a:lnSpc>
                          <a:spcPct val="200000"/>
                        </a:lnSpc>
                        <a:spcAft>
                          <a:spcPts val="0"/>
                        </a:spcAft>
                      </a:pPr>
                      <a:r>
                        <a:rPr lang="en-GB" sz="800" b="1" dirty="0">
                          <a:latin typeface="Comic Sans MS"/>
                          <a:ea typeface="Times New Roman"/>
                          <a:cs typeface="Arial"/>
                        </a:rPr>
                        <a:t>Lime (Emerald)</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200000"/>
                        </a:lnSpc>
                        <a:spcAft>
                          <a:spcPts val="0"/>
                        </a:spcAft>
                      </a:pPr>
                      <a:r>
                        <a:rPr lang="en-GB" sz="800" b="1" dirty="0">
                          <a:latin typeface="Comic Sans MS"/>
                          <a:ea typeface="Times New Roman"/>
                          <a:cs typeface="Arial"/>
                        </a:rPr>
                        <a:t>26</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3589">
                <a:tc>
                  <a:txBody>
                    <a:bodyPr/>
                    <a:lstStyle/>
                    <a:p>
                      <a:pPr algn="ctr">
                        <a:lnSpc>
                          <a:spcPct val="115000"/>
                        </a:lnSpc>
                        <a:spcAft>
                          <a:spcPts val="0"/>
                        </a:spcAft>
                      </a:pPr>
                      <a:r>
                        <a:rPr lang="en-GB" sz="800" b="1" dirty="0">
                          <a:latin typeface="Comic Sans MS"/>
                          <a:ea typeface="Times New Roman"/>
                          <a:cs typeface="Arial"/>
                        </a:rPr>
                        <a:t> Ruby</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en-GB" sz="800" b="1" dirty="0">
                          <a:latin typeface="Comic Sans MS"/>
                          <a:ea typeface="Times New Roman"/>
                          <a:cs typeface="Arial"/>
                        </a:rPr>
                        <a:t>27</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59864">
                <a:tc>
                  <a:txBody>
                    <a:bodyPr/>
                    <a:lstStyle/>
                    <a:p>
                      <a:pPr algn="ctr">
                        <a:lnSpc>
                          <a:spcPct val="115000"/>
                        </a:lnSpc>
                        <a:spcAft>
                          <a:spcPts val="0"/>
                        </a:spcAft>
                      </a:pPr>
                      <a:r>
                        <a:rPr lang="en-GB" sz="800" b="1" dirty="0">
                          <a:latin typeface="Comic Sans MS"/>
                          <a:ea typeface="Times New Roman"/>
                          <a:cs typeface="Arial"/>
                        </a:rPr>
                        <a:t>Ruby</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en-GB" sz="800" b="1" dirty="0">
                          <a:latin typeface="Comic Sans MS"/>
                          <a:ea typeface="Times New Roman"/>
                          <a:cs typeface="Arial"/>
                        </a:rPr>
                        <a:t>28</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8977">
                <a:tc>
                  <a:txBody>
                    <a:bodyPr/>
                    <a:lstStyle/>
                    <a:p>
                      <a:pPr algn="ctr">
                        <a:lnSpc>
                          <a:spcPct val="115000"/>
                        </a:lnSpc>
                        <a:spcAft>
                          <a:spcPts val="0"/>
                        </a:spcAft>
                      </a:pPr>
                      <a:r>
                        <a:rPr lang="en-GB" sz="800" b="1" dirty="0">
                          <a:latin typeface="Comic Sans MS"/>
                          <a:ea typeface="Times New Roman"/>
                          <a:cs typeface="Arial"/>
                        </a:rPr>
                        <a:t>Sapphire</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lnSpc>
                          <a:spcPct val="115000"/>
                        </a:lnSpc>
                        <a:spcAft>
                          <a:spcPts val="0"/>
                        </a:spcAft>
                      </a:pPr>
                      <a:r>
                        <a:rPr lang="en-GB" sz="800" b="1" dirty="0">
                          <a:latin typeface="Comic Sans MS"/>
                          <a:ea typeface="Times New Roman"/>
                          <a:cs typeface="Arial"/>
                        </a:rPr>
                        <a:t>29</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3241">
                <a:tc>
                  <a:txBody>
                    <a:bodyPr/>
                    <a:lstStyle/>
                    <a:p>
                      <a:pPr algn="ctr">
                        <a:lnSpc>
                          <a:spcPct val="115000"/>
                        </a:lnSpc>
                        <a:spcAft>
                          <a:spcPts val="0"/>
                        </a:spcAft>
                      </a:pPr>
                      <a:r>
                        <a:rPr lang="en-GB" sz="800" b="1" dirty="0">
                          <a:latin typeface="Comic Sans MS"/>
                          <a:ea typeface="Times New Roman"/>
                          <a:cs typeface="Arial"/>
                        </a:rPr>
                        <a:t>Sapphire</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algn="ctr">
                        <a:lnSpc>
                          <a:spcPct val="115000"/>
                        </a:lnSpc>
                        <a:spcAft>
                          <a:spcPts val="0"/>
                        </a:spcAft>
                      </a:pPr>
                      <a:r>
                        <a:rPr lang="en-GB" sz="800" b="1" dirty="0">
                          <a:latin typeface="Comic Sans MS"/>
                          <a:ea typeface="Times New Roman"/>
                          <a:cs typeface="Arial"/>
                        </a:rPr>
                        <a:t>30</a:t>
                      </a:r>
                      <a:endParaRPr lang="en-GB" sz="800" dirty="0">
                        <a:latin typeface="Times New Roman"/>
                        <a:ea typeface="Times New Roman"/>
                        <a:cs typeface="Times New Roman"/>
                      </a:endParaRPr>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22322" marR="223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31851" name="Rectangle 1">
            <a:extLst>
              <a:ext uri="{FF2B5EF4-FFF2-40B4-BE49-F238E27FC236}">
                <a16:creationId xmlns:a16="http://schemas.microsoft.com/office/drawing/2014/main" id="{F5B70FA6-585A-4EE3-8D2F-C4FE7DF493D8}"/>
              </a:ext>
            </a:extLst>
          </p:cNvPr>
          <p:cNvSpPr>
            <a:spLocks noChangeArrowheads="1"/>
          </p:cNvSpPr>
          <p:nvPr/>
        </p:nvSpPr>
        <p:spPr bwMode="auto">
          <a:xfrm>
            <a:off x="3395665" y="1043770"/>
            <a:ext cx="631864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GB" altLang="en-US" sz="900" dirty="0">
                <a:cs typeface="Times New Roman" panose="02020603050405020304" pitchFamily="18" charset="0"/>
              </a:rPr>
              <a:t>Progression of successful text reading </a:t>
            </a:r>
            <a:endParaRPr lang="en-GB" altLang="en-US" sz="900" dirty="0">
              <a:latin typeface="Arial" panose="020B0604020202020204" pitchFamily="34" charset="0"/>
            </a:endParaRPr>
          </a:p>
          <a:p>
            <a:pPr algn="ctr">
              <a:spcBef>
                <a:spcPct val="0"/>
              </a:spcBef>
              <a:buFontTx/>
              <a:buNone/>
            </a:pPr>
            <a:r>
              <a:rPr lang="en-GB" altLang="en-US" sz="900" dirty="0">
                <a:cs typeface="Times New Roman" panose="02020603050405020304" pitchFamily="18" charset="0"/>
              </a:rPr>
              <a:t>through the Book Bands </a:t>
            </a:r>
            <a:endParaRPr lang="en-GB" altLang="en-US" sz="900" dirty="0">
              <a:latin typeface="Arial" panose="020B0604020202020204" pitchFamily="34" charset="0"/>
            </a:endParaRPr>
          </a:p>
          <a:p>
            <a:pPr>
              <a:spcBef>
                <a:spcPct val="0"/>
              </a:spcBef>
              <a:buFontTx/>
              <a:buNone/>
            </a:pPr>
            <a:endParaRPr lang="en-GB" altLang="en-US" sz="1350" dirty="0">
              <a:latin typeface="Arial" panose="020B0604020202020204" pitchFamily="34" charset="0"/>
            </a:endParaRPr>
          </a:p>
        </p:txBody>
      </p:sp>
    </p:spTree>
    <p:extLst>
      <p:ext uri="{BB962C8B-B14F-4D97-AF65-F5344CB8AC3E}">
        <p14:creationId xmlns:p14="http://schemas.microsoft.com/office/powerpoint/2010/main" val="3499919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750" y="1922066"/>
            <a:ext cx="7886700" cy="3742896"/>
          </a:xfrm>
        </p:spPr>
        <p:txBody>
          <a:bodyPr>
            <a:noAutofit/>
          </a:bodyPr>
          <a:lstStyle/>
          <a:p>
            <a:pPr marL="0" indent="0" hangingPunct="0">
              <a:buNone/>
            </a:pPr>
            <a:r>
              <a:rPr lang="en-GB" dirty="0">
                <a:latin typeface="Calibri"/>
                <a:cs typeface="Calibri"/>
              </a:rPr>
              <a:t>It is paramount that a child is reading for meaning and understanding. </a:t>
            </a:r>
            <a:br>
              <a:rPr lang="en-GB" dirty="0">
                <a:latin typeface="Calibri"/>
                <a:cs typeface="Calibri"/>
              </a:rPr>
            </a:br>
            <a:endParaRPr lang="en-GB" dirty="0">
              <a:latin typeface="Calibri"/>
              <a:cs typeface="Calibri"/>
            </a:endParaRPr>
          </a:p>
          <a:p>
            <a:pPr marL="0" indent="0" hangingPunct="0">
              <a:buNone/>
            </a:pPr>
            <a:r>
              <a:rPr lang="en-GB" dirty="0">
                <a:latin typeface="Calibri"/>
                <a:cs typeface="Calibri"/>
              </a:rPr>
              <a:t>A child can be reading at 100% accuracy but not able to retell the story or answer the questions to a satisfactory level. </a:t>
            </a:r>
            <a:br>
              <a:rPr lang="en-GB" dirty="0">
                <a:latin typeface="Calibri"/>
                <a:cs typeface="Calibri"/>
              </a:rPr>
            </a:br>
            <a:endParaRPr lang="en-GB" dirty="0">
              <a:latin typeface="Calibri"/>
              <a:cs typeface="Calibri"/>
            </a:endParaRPr>
          </a:p>
          <a:p>
            <a:pPr marL="0" indent="0" hangingPunct="0">
              <a:buNone/>
            </a:pPr>
            <a:r>
              <a:rPr lang="en-GB" dirty="0">
                <a:latin typeface="Calibri"/>
                <a:cs typeface="Calibri"/>
              </a:rPr>
              <a:t>If retelling or comprehension is poor, children need to drop to a level where it is satisfactory however easy the text is. </a:t>
            </a:r>
            <a:br>
              <a:rPr lang="en-GB" dirty="0">
                <a:latin typeface="Calibri"/>
                <a:cs typeface="Calibri"/>
              </a:rPr>
            </a:br>
            <a:endParaRPr lang="en-GB" sz="1500" dirty="0">
              <a:latin typeface="Calibri"/>
              <a:cs typeface="Calibri"/>
            </a:endParaRPr>
          </a:p>
          <a:p>
            <a:endParaRPr lang="en-GB" sz="1350" dirty="0">
              <a:latin typeface="Calibri"/>
              <a:cs typeface="Calibri"/>
            </a:endParaRPr>
          </a:p>
        </p:txBody>
      </p:sp>
      <p:sp>
        <p:nvSpPr>
          <p:cNvPr id="4" name="Title 3"/>
          <p:cNvSpPr>
            <a:spLocks noGrp="1"/>
          </p:cNvSpPr>
          <p:nvPr>
            <p:ph type="title"/>
          </p:nvPr>
        </p:nvSpPr>
        <p:spPr>
          <a:xfrm>
            <a:off x="2012950" y="1042195"/>
            <a:ext cx="7886700" cy="994172"/>
          </a:xfrm>
        </p:spPr>
        <p:txBody>
          <a:bodyPr/>
          <a:lstStyle/>
          <a:p>
            <a:r>
              <a:rPr lang="en-GB" b="1" dirty="0">
                <a:latin typeface="Calibri"/>
                <a:cs typeface="Calibri"/>
              </a:rPr>
              <a:t>Retelling and comprehension</a:t>
            </a:r>
            <a:endParaRPr lang="en-GB" dirty="0">
              <a:latin typeface="Calibri"/>
              <a:cs typeface="Calibri"/>
            </a:endParaRPr>
          </a:p>
        </p:txBody>
      </p:sp>
    </p:spTree>
    <p:extLst>
      <p:ext uri="{BB962C8B-B14F-4D97-AF65-F5344CB8AC3E}">
        <p14:creationId xmlns:p14="http://schemas.microsoft.com/office/powerpoint/2010/main" val="3803055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54ED-A946-4C1D-B98E-7C6C2B706E13}"/>
              </a:ext>
            </a:extLst>
          </p:cNvPr>
          <p:cNvSpPr>
            <a:spLocks noGrp="1"/>
          </p:cNvSpPr>
          <p:nvPr>
            <p:ph type="title"/>
          </p:nvPr>
        </p:nvSpPr>
        <p:spPr>
          <a:xfrm>
            <a:off x="838200" y="407459"/>
            <a:ext cx="10515600" cy="1325563"/>
          </a:xfrm>
        </p:spPr>
        <p:txBody>
          <a:bodyPr>
            <a:normAutofit fontScale="90000"/>
          </a:bodyPr>
          <a:lstStyle/>
          <a:p>
            <a:pPr algn="ctr"/>
            <a:r>
              <a:rPr lang="en-GB" sz="5000" b="1" dirty="0">
                <a:latin typeface="Calibri"/>
                <a:cs typeface="Calibri"/>
              </a:rPr>
              <a:t>Comprehension</a:t>
            </a:r>
            <a:br>
              <a:rPr lang="en-GB" sz="5000" b="1" dirty="0">
                <a:latin typeface="Calibri"/>
                <a:cs typeface="Calibri"/>
              </a:rPr>
            </a:br>
            <a:r>
              <a:rPr lang="en-GB" sz="2700" dirty="0">
                <a:latin typeface="Calibri"/>
                <a:cs typeface="Calibri"/>
              </a:rPr>
              <a:t>When reading with your child you should encourage this vital part of reading</a:t>
            </a:r>
          </a:p>
        </p:txBody>
      </p:sp>
      <p:sp>
        <p:nvSpPr>
          <p:cNvPr id="3" name="Content Placeholder 2">
            <a:extLst>
              <a:ext uri="{FF2B5EF4-FFF2-40B4-BE49-F238E27FC236}">
                <a16:creationId xmlns:a16="http://schemas.microsoft.com/office/drawing/2014/main" id="{D1A41551-C896-42DC-82C0-211B7DB1CE29}"/>
              </a:ext>
            </a:extLst>
          </p:cNvPr>
          <p:cNvSpPr>
            <a:spLocks noGrp="1"/>
          </p:cNvSpPr>
          <p:nvPr>
            <p:ph idx="1"/>
          </p:nvPr>
        </p:nvSpPr>
        <p:spPr/>
        <p:txBody>
          <a:bodyPr>
            <a:normAutofit fontScale="92500" lnSpcReduction="10000"/>
          </a:bodyPr>
          <a:lstStyle/>
          <a:p>
            <a:pPr marL="0" indent="0" algn="ctr">
              <a:lnSpc>
                <a:spcPct val="150000"/>
              </a:lnSpc>
              <a:buNone/>
            </a:pPr>
            <a:r>
              <a:rPr lang="en-GB" sz="3600" i="1" dirty="0"/>
              <a:t>What is comprehension?</a:t>
            </a:r>
            <a:endParaRPr lang="en-GB" sz="3000" i="1" dirty="0"/>
          </a:p>
          <a:p>
            <a:pPr>
              <a:lnSpc>
                <a:spcPct val="150000"/>
              </a:lnSpc>
            </a:pPr>
            <a:r>
              <a:rPr lang="en-GB" sz="3000" dirty="0"/>
              <a:t>Comprehension is the ability to understand what  you have read</a:t>
            </a:r>
          </a:p>
          <a:p>
            <a:pPr>
              <a:lnSpc>
                <a:spcPct val="150000"/>
              </a:lnSpc>
            </a:pPr>
            <a:r>
              <a:rPr lang="en-GB" sz="3000" dirty="0"/>
              <a:t>Comprehension strategies should be taught from the beginning stage of reading</a:t>
            </a:r>
          </a:p>
          <a:p>
            <a:pPr>
              <a:lnSpc>
                <a:spcPct val="150000"/>
              </a:lnSpc>
            </a:pPr>
            <a:r>
              <a:rPr lang="en-GB" sz="3000" dirty="0"/>
              <a:t>The three components of comprehension are literal, inferential and response/applied knowledge</a:t>
            </a:r>
          </a:p>
        </p:txBody>
      </p:sp>
      <p:sp>
        <p:nvSpPr>
          <p:cNvPr id="4" name="Slide Number Placeholder 3"/>
          <p:cNvSpPr>
            <a:spLocks noGrp="1"/>
          </p:cNvSpPr>
          <p:nvPr>
            <p:ph type="sldNum" sz="quarter" idx="12"/>
          </p:nvPr>
        </p:nvSpPr>
        <p:spPr/>
        <p:txBody>
          <a:bodyPr/>
          <a:lstStyle/>
          <a:p>
            <a:fld id="{D2D9DC15-C497-4341-9D16-72526D7FF39A}" type="slidenum">
              <a:rPr lang="en-GB" smtClean="0"/>
              <a:t>23</a:t>
            </a:fld>
            <a:endParaRPr lang="en-GB" dirty="0"/>
          </a:p>
        </p:txBody>
      </p:sp>
    </p:spTree>
    <p:extLst>
      <p:ext uri="{BB962C8B-B14F-4D97-AF65-F5344CB8AC3E}">
        <p14:creationId xmlns:p14="http://schemas.microsoft.com/office/powerpoint/2010/main" val="956144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a:extLst>
              <a:ext uri="{FF2B5EF4-FFF2-40B4-BE49-F238E27FC236}">
                <a16:creationId xmlns:a16="http://schemas.microsoft.com/office/drawing/2014/main" id="{690E735F-C42A-4A34-A66A-2CDCB9117004}"/>
              </a:ext>
            </a:extLst>
          </p:cNvPr>
          <p:cNvSpPr>
            <a:spLocks noChangeArrowheads="1" noChangeShapeType="1" noTextEdit="1"/>
          </p:cNvSpPr>
          <p:nvPr/>
        </p:nvSpPr>
        <p:spPr bwMode="auto">
          <a:xfrm>
            <a:off x="3071813" y="692150"/>
            <a:ext cx="6348412" cy="539750"/>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3333CC"/>
                    </a:gs>
                    <a:gs pos="100000">
                      <a:srgbClr val="3333CC">
                        <a:gamma/>
                        <a:shade val="46275"/>
                        <a:invGamma/>
                      </a:srgbClr>
                    </a:gs>
                  </a:gsLst>
                  <a:lin ang="5400000" scaled="1"/>
                </a:gradFill>
                <a:latin typeface="Arial Black" panose="020B0A04020102020204" pitchFamily="34" charset="0"/>
              </a:rPr>
              <a:t>LITERAL QUESTIONS</a:t>
            </a:r>
          </a:p>
        </p:txBody>
      </p:sp>
      <p:sp>
        <p:nvSpPr>
          <p:cNvPr id="3075" name="WordArt 3">
            <a:extLst>
              <a:ext uri="{FF2B5EF4-FFF2-40B4-BE49-F238E27FC236}">
                <a16:creationId xmlns:a16="http://schemas.microsoft.com/office/drawing/2014/main" id="{2F738AFB-08E3-40CF-A323-49D7E4825C80}"/>
              </a:ext>
            </a:extLst>
          </p:cNvPr>
          <p:cNvSpPr>
            <a:spLocks noChangeArrowheads="1" noChangeShapeType="1" noTextEdit="1"/>
          </p:cNvSpPr>
          <p:nvPr/>
        </p:nvSpPr>
        <p:spPr bwMode="auto">
          <a:xfrm>
            <a:off x="5880101" y="2205038"/>
            <a:ext cx="4187825" cy="539750"/>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3333CC"/>
                    </a:gs>
                    <a:gs pos="100000">
                      <a:srgbClr val="3333CC">
                        <a:gamma/>
                        <a:shade val="46275"/>
                        <a:invGamma/>
                      </a:srgbClr>
                    </a:gs>
                  </a:gsLst>
                  <a:lin ang="5400000" scaled="1"/>
                </a:gradFill>
                <a:latin typeface="Arial Black" panose="020B0A04020102020204" pitchFamily="34" charset="0"/>
              </a:rPr>
              <a:t>RIGHT THERE</a:t>
            </a:r>
          </a:p>
        </p:txBody>
      </p:sp>
      <p:sp>
        <p:nvSpPr>
          <p:cNvPr id="3076" name="WordArt 4">
            <a:extLst>
              <a:ext uri="{FF2B5EF4-FFF2-40B4-BE49-F238E27FC236}">
                <a16:creationId xmlns:a16="http://schemas.microsoft.com/office/drawing/2014/main" id="{A7D7E997-9953-4B65-9D9B-E7B4AE131B1D}"/>
              </a:ext>
            </a:extLst>
          </p:cNvPr>
          <p:cNvSpPr>
            <a:spLocks noChangeArrowheads="1" noChangeShapeType="1" noTextEdit="1"/>
          </p:cNvSpPr>
          <p:nvPr/>
        </p:nvSpPr>
        <p:spPr bwMode="auto">
          <a:xfrm>
            <a:off x="5951539" y="3644900"/>
            <a:ext cx="3324225" cy="539750"/>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3333CC"/>
                    </a:gs>
                    <a:gs pos="100000">
                      <a:srgbClr val="3333CC">
                        <a:gamma/>
                        <a:shade val="46275"/>
                        <a:invGamma/>
                      </a:srgbClr>
                    </a:gs>
                  </a:gsLst>
                  <a:lin ang="5400000" scaled="1"/>
                </a:gradFill>
                <a:latin typeface="Arial Black" panose="020B0A04020102020204" pitchFamily="34" charset="0"/>
              </a:rPr>
              <a:t>IN THE TEXT</a:t>
            </a:r>
          </a:p>
        </p:txBody>
      </p:sp>
      <p:sp>
        <p:nvSpPr>
          <p:cNvPr id="3077" name="WordArt 5">
            <a:extLst>
              <a:ext uri="{FF2B5EF4-FFF2-40B4-BE49-F238E27FC236}">
                <a16:creationId xmlns:a16="http://schemas.microsoft.com/office/drawing/2014/main" id="{576E739E-8BE2-4049-AFA1-39EF29FF0911}"/>
              </a:ext>
            </a:extLst>
          </p:cNvPr>
          <p:cNvSpPr>
            <a:spLocks noChangeArrowheads="1" noChangeShapeType="1" noTextEdit="1"/>
          </p:cNvSpPr>
          <p:nvPr/>
        </p:nvSpPr>
        <p:spPr bwMode="auto">
          <a:xfrm>
            <a:off x="2927351" y="5445125"/>
            <a:ext cx="6348413" cy="539750"/>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3333CC"/>
                    </a:gs>
                    <a:gs pos="100000">
                      <a:srgbClr val="3333CC">
                        <a:gamma/>
                        <a:shade val="46275"/>
                        <a:invGamma/>
                      </a:srgbClr>
                    </a:gs>
                  </a:gsLst>
                  <a:lin ang="5400000" scaled="1"/>
                </a:gradFill>
                <a:latin typeface="Arial Black" panose="020B0A04020102020204" pitchFamily="34" charset="0"/>
              </a:rPr>
              <a:t>ON THE LINES</a:t>
            </a:r>
          </a:p>
        </p:txBody>
      </p:sp>
      <p:pic>
        <p:nvPicPr>
          <p:cNvPr id="3078" name="Picture 6" descr="ss7f">
            <a:extLst>
              <a:ext uri="{FF2B5EF4-FFF2-40B4-BE49-F238E27FC236}">
                <a16:creationId xmlns:a16="http://schemas.microsoft.com/office/drawing/2014/main" id="{08E525C5-E63B-4FBC-93D3-36160060B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22464">
            <a:off x="2782889" y="1844675"/>
            <a:ext cx="1925637" cy="2954338"/>
          </a:xfrm>
          <a:prstGeom prst="rect">
            <a:avLst/>
          </a:prstGeom>
          <a:noFill/>
          <a:extLst>
            <a:ext uri="{909E8E84-426E-40dd-AFC4-6F175D3DCCD1}">
              <a14:hiddenFill xmlns="" xmlns:a14="http://schemas.microsoft.com/office/drawing/2010/main">
                <a:solidFill>
                  <a:srgbClr val="FFFFFF"/>
                </a:solidFill>
              </a14:hiddenFill>
            </a:ext>
          </a:extLst>
        </p:spPr>
      </p:pic>
      <p:sp>
        <p:nvSpPr>
          <p:cNvPr id="3079" name="Line 7">
            <a:extLst>
              <a:ext uri="{FF2B5EF4-FFF2-40B4-BE49-F238E27FC236}">
                <a16:creationId xmlns:a16="http://schemas.microsoft.com/office/drawing/2014/main" id="{15874BEA-6C01-425B-9993-E8C91A1F81CA}"/>
              </a:ext>
            </a:extLst>
          </p:cNvPr>
          <p:cNvSpPr>
            <a:spLocks noChangeShapeType="1"/>
          </p:cNvSpPr>
          <p:nvPr/>
        </p:nvSpPr>
        <p:spPr bwMode="auto">
          <a:xfrm>
            <a:off x="2424114" y="5949950"/>
            <a:ext cx="7559675"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Slide Number Placeholder 1"/>
          <p:cNvSpPr>
            <a:spLocks noGrp="1"/>
          </p:cNvSpPr>
          <p:nvPr>
            <p:ph type="sldNum" sz="quarter" idx="12"/>
          </p:nvPr>
        </p:nvSpPr>
        <p:spPr/>
        <p:txBody>
          <a:bodyPr/>
          <a:lstStyle/>
          <a:p>
            <a:fld id="{D2D9DC15-C497-4341-9D16-72526D7FF39A}" type="slidenum">
              <a:rPr lang="en-GB" smtClean="0"/>
              <a:t>24</a:t>
            </a:fld>
            <a:endParaRPr lang="en-GB" dirty="0"/>
          </a:p>
        </p:txBody>
      </p:sp>
    </p:spTree>
    <p:extLst>
      <p:ext uri="{BB962C8B-B14F-4D97-AF65-F5344CB8AC3E}">
        <p14:creationId xmlns:p14="http://schemas.microsoft.com/office/powerpoint/2010/main" val="1241621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302C-2EA9-4DF0-B1D3-72917E894E33}"/>
              </a:ext>
            </a:extLst>
          </p:cNvPr>
          <p:cNvSpPr>
            <a:spLocks noGrp="1"/>
          </p:cNvSpPr>
          <p:nvPr>
            <p:ph type="title"/>
          </p:nvPr>
        </p:nvSpPr>
        <p:spPr/>
        <p:txBody>
          <a:bodyPr/>
          <a:lstStyle/>
          <a:p>
            <a:pPr algn="ctr"/>
            <a:r>
              <a:rPr lang="en-GB" b="1" dirty="0">
                <a:latin typeface="Calibri"/>
                <a:cs typeface="Calibri"/>
              </a:rPr>
              <a:t>Developing comprehension through literal questioning</a:t>
            </a:r>
            <a:endParaRPr lang="en-GB" dirty="0"/>
          </a:p>
        </p:txBody>
      </p:sp>
      <p:sp>
        <p:nvSpPr>
          <p:cNvPr id="3" name="Content Placeholder 2">
            <a:extLst>
              <a:ext uri="{FF2B5EF4-FFF2-40B4-BE49-F238E27FC236}">
                <a16:creationId xmlns:a16="http://schemas.microsoft.com/office/drawing/2014/main" id="{B88F457C-CFEF-4F92-97FD-2D057F4849E7}"/>
              </a:ext>
            </a:extLst>
          </p:cNvPr>
          <p:cNvSpPr>
            <a:spLocks noGrp="1"/>
          </p:cNvSpPr>
          <p:nvPr>
            <p:ph idx="1"/>
          </p:nvPr>
        </p:nvSpPr>
        <p:spPr/>
        <p:txBody>
          <a:bodyPr>
            <a:normAutofit/>
          </a:bodyPr>
          <a:lstStyle/>
          <a:p>
            <a:pPr marL="0" indent="0">
              <a:buNone/>
              <a:defRPr/>
            </a:pPr>
            <a:r>
              <a:rPr lang="en-GB" dirty="0">
                <a:cs typeface="Calibri"/>
              </a:rPr>
              <a:t>Literal Questions</a:t>
            </a:r>
            <a:br>
              <a:rPr lang="en-GB" dirty="0">
                <a:cs typeface="Calibri"/>
              </a:rPr>
            </a:br>
            <a:endParaRPr lang="en-GB" dirty="0">
              <a:cs typeface="Calibri"/>
            </a:endParaRPr>
          </a:p>
          <a:p>
            <a:pPr>
              <a:defRPr/>
            </a:pPr>
            <a:r>
              <a:rPr lang="en-GB" dirty="0">
                <a:cs typeface="Calibri"/>
              </a:rPr>
              <a:t>What….?</a:t>
            </a:r>
          </a:p>
          <a:p>
            <a:pPr>
              <a:defRPr/>
            </a:pPr>
            <a:r>
              <a:rPr lang="en-GB" dirty="0">
                <a:cs typeface="Calibri"/>
              </a:rPr>
              <a:t>Where….?</a:t>
            </a:r>
          </a:p>
          <a:p>
            <a:pPr>
              <a:defRPr/>
            </a:pPr>
            <a:r>
              <a:rPr lang="en-GB" dirty="0">
                <a:cs typeface="Calibri"/>
              </a:rPr>
              <a:t>Who….?</a:t>
            </a:r>
          </a:p>
          <a:p>
            <a:pPr>
              <a:defRPr/>
            </a:pPr>
            <a:r>
              <a:rPr lang="en-GB" dirty="0">
                <a:cs typeface="Calibri"/>
              </a:rPr>
              <a:t>How….?</a:t>
            </a:r>
          </a:p>
          <a:p>
            <a:pPr>
              <a:defRPr/>
            </a:pPr>
            <a:r>
              <a:rPr lang="en-GB" dirty="0">
                <a:cs typeface="Calibri"/>
              </a:rPr>
              <a:t>When…?</a:t>
            </a:r>
          </a:p>
          <a:p>
            <a:pPr marL="0" indent="0">
              <a:buNone/>
            </a:pPr>
            <a:r>
              <a:rPr lang="en-GB" dirty="0">
                <a:cs typeface="Calibri"/>
              </a:rPr>
              <a:t/>
            </a:r>
            <a:br>
              <a:rPr lang="en-GB" dirty="0">
                <a:cs typeface="Calibri"/>
              </a:rPr>
            </a:br>
            <a:r>
              <a:rPr lang="en-GB" dirty="0">
                <a:cs typeface="Calibri"/>
              </a:rPr>
              <a:t>The learner will find the answer directly in the book.</a:t>
            </a:r>
            <a:endParaRPr lang="en-GB" dirty="0"/>
          </a:p>
        </p:txBody>
      </p:sp>
      <p:sp>
        <p:nvSpPr>
          <p:cNvPr id="4" name="Slide Number Placeholder 3"/>
          <p:cNvSpPr>
            <a:spLocks noGrp="1"/>
          </p:cNvSpPr>
          <p:nvPr>
            <p:ph type="sldNum" sz="quarter" idx="12"/>
          </p:nvPr>
        </p:nvSpPr>
        <p:spPr/>
        <p:txBody>
          <a:bodyPr/>
          <a:lstStyle/>
          <a:p>
            <a:fld id="{D2D9DC15-C497-4341-9D16-72526D7FF39A}" type="slidenum">
              <a:rPr lang="en-GB" smtClean="0"/>
              <a:t>25</a:t>
            </a:fld>
            <a:endParaRPr lang="en-GB" dirty="0"/>
          </a:p>
        </p:txBody>
      </p:sp>
    </p:spTree>
    <p:extLst>
      <p:ext uri="{BB962C8B-B14F-4D97-AF65-F5344CB8AC3E}">
        <p14:creationId xmlns:p14="http://schemas.microsoft.com/office/powerpoint/2010/main" val="319247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5">
            <a:extLst>
              <a:ext uri="{FF2B5EF4-FFF2-40B4-BE49-F238E27FC236}">
                <a16:creationId xmlns:a16="http://schemas.microsoft.com/office/drawing/2014/main" id="{9CDA1C1D-C8DE-4239-9A72-1A5848C59AA7}"/>
              </a:ext>
            </a:extLst>
          </p:cNvPr>
          <p:cNvSpPr>
            <a:spLocks noChangeArrowheads="1" noChangeShapeType="1" noTextEdit="1"/>
          </p:cNvSpPr>
          <p:nvPr/>
        </p:nvSpPr>
        <p:spPr bwMode="auto">
          <a:xfrm>
            <a:off x="2351088" y="692150"/>
            <a:ext cx="7561262" cy="64928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atin typeface="Arial Black" panose="020B0A04020102020204" pitchFamily="34" charset="0"/>
              </a:rPr>
              <a:t>INFERENTIAL QUESTIONS</a:t>
            </a:r>
          </a:p>
        </p:txBody>
      </p:sp>
      <p:sp>
        <p:nvSpPr>
          <p:cNvPr id="2054" name="WordArt 6">
            <a:extLst>
              <a:ext uri="{FF2B5EF4-FFF2-40B4-BE49-F238E27FC236}">
                <a16:creationId xmlns:a16="http://schemas.microsoft.com/office/drawing/2014/main" id="{A8774B5B-97DB-4DCE-A978-EFFC058E60B9}"/>
              </a:ext>
            </a:extLst>
          </p:cNvPr>
          <p:cNvSpPr>
            <a:spLocks noChangeArrowheads="1" noChangeShapeType="1" noTextEdit="1"/>
          </p:cNvSpPr>
          <p:nvPr/>
        </p:nvSpPr>
        <p:spPr bwMode="auto">
          <a:xfrm>
            <a:off x="5591176" y="3573463"/>
            <a:ext cx="4187825" cy="539750"/>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atin typeface="Arial Black" panose="020B0A04020102020204" pitchFamily="34" charset="0"/>
              </a:rPr>
              <a:t>LOOK FOR CLUES</a:t>
            </a:r>
          </a:p>
        </p:txBody>
      </p:sp>
      <p:sp>
        <p:nvSpPr>
          <p:cNvPr id="2055" name="WordArt 7">
            <a:extLst>
              <a:ext uri="{FF2B5EF4-FFF2-40B4-BE49-F238E27FC236}">
                <a16:creationId xmlns:a16="http://schemas.microsoft.com/office/drawing/2014/main" id="{796DEE20-F029-4B45-9FD6-3DC24E36D0E0}"/>
              </a:ext>
            </a:extLst>
          </p:cNvPr>
          <p:cNvSpPr>
            <a:spLocks noChangeArrowheads="1" noChangeShapeType="1" noTextEdit="1"/>
          </p:cNvSpPr>
          <p:nvPr/>
        </p:nvSpPr>
        <p:spPr bwMode="auto">
          <a:xfrm>
            <a:off x="5808663" y="1989138"/>
            <a:ext cx="4248150" cy="647700"/>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atin typeface="Arial Black" panose="020B0A04020102020204" pitchFamily="34" charset="0"/>
              </a:rPr>
              <a:t>THINK AND SEARCH</a:t>
            </a:r>
          </a:p>
        </p:txBody>
      </p:sp>
      <p:sp>
        <p:nvSpPr>
          <p:cNvPr id="2056" name="WordArt 8">
            <a:extLst>
              <a:ext uri="{FF2B5EF4-FFF2-40B4-BE49-F238E27FC236}">
                <a16:creationId xmlns:a16="http://schemas.microsoft.com/office/drawing/2014/main" id="{68662729-173A-4559-B2F6-9CA7BF3E65B7}"/>
              </a:ext>
            </a:extLst>
          </p:cNvPr>
          <p:cNvSpPr>
            <a:spLocks noChangeArrowheads="1" noChangeShapeType="1" noTextEdit="1"/>
          </p:cNvSpPr>
          <p:nvPr/>
        </p:nvSpPr>
        <p:spPr bwMode="auto">
          <a:xfrm>
            <a:off x="4367213" y="5661025"/>
            <a:ext cx="4908550" cy="323850"/>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atin typeface="Arial Black" panose="020B0A04020102020204" pitchFamily="34" charset="0"/>
              </a:rPr>
              <a:t>BETWEEN THE LINES</a:t>
            </a:r>
          </a:p>
        </p:txBody>
      </p:sp>
      <p:pic>
        <p:nvPicPr>
          <p:cNvPr id="2060" name="Picture 12" descr="DetectiveColor">
            <a:extLst>
              <a:ext uri="{FF2B5EF4-FFF2-40B4-BE49-F238E27FC236}">
                <a16:creationId xmlns:a16="http://schemas.microsoft.com/office/drawing/2014/main" id="{5CECFB54-F740-47C6-A2D9-DB382AB52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1412875"/>
            <a:ext cx="3227387" cy="3240088"/>
          </a:xfrm>
          <a:prstGeom prst="rect">
            <a:avLst/>
          </a:prstGeom>
          <a:noFill/>
          <a:extLst>
            <a:ext uri="{909E8E84-426E-40dd-AFC4-6F175D3DCCD1}">
              <a14:hiddenFill xmlns="" xmlns:a14="http://schemas.microsoft.com/office/drawing/2010/main">
                <a:solidFill>
                  <a:srgbClr val="FFFFFF"/>
                </a:solidFill>
              </a14:hiddenFill>
            </a:ext>
          </a:extLst>
        </p:spPr>
      </p:pic>
      <p:sp>
        <p:nvSpPr>
          <p:cNvPr id="2061" name="Line 13">
            <a:extLst>
              <a:ext uri="{FF2B5EF4-FFF2-40B4-BE49-F238E27FC236}">
                <a16:creationId xmlns:a16="http://schemas.microsoft.com/office/drawing/2014/main" id="{FFDB520A-D04A-405B-B9F9-8A058AAE3AF9}"/>
              </a:ext>
            </a:extLst>
          </p:cNvPr>
          <p:cNvSpPr>
            <a:spLocks noChangeShapeType="1"/>
          </p:cNvSpPr>
          <p:nvPr/>
        </p:nvSpPr>
        <p:spPr bwMode="auto">
          <a:xfrm>
            <a:off x="3792538" y="5300663"/>
            <a:ext cx="6119812"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62" name="Line 14">
            <a:extLst>
              <a:ext uri="{FF2B5EF4-FFF2-40B4-BE49-F238E27FC236}">
                <a16:creationId xmlns:a16="http://schemas.microsoft.com/office/drawing/2014/main" id="{8515382D-A7E3-41C0-B6C4-82C4C2F03883}"/>
              </a:ext>
            </a:extLst>
          </p:cNvPr>
          <p:cNvSpPr>
            <a:spLocks noChangeShapeType="1"/>
          </p:cNvSpPr>
          <p:nvPr/>
        </p:nvSpPr>
        <p:spPr bwMode="auto">
          <a:xfrm>
            <a:off x="3935413" y="6381750"/>
            <a:ext cx="6119812"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064" name="Picture 16" descr="look---">
            <a:extLst>
              <a:ext uri="{FF2B5EF4-FFF2-40B4-BE49-F238E27FC236}">
                <a16:creationId xmlns:a16="http://schemas.microsoft.com/office/drawing/2014/main" id="{FB515EE3-E97D-41B7-B98A-FD74B2ADCF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289" y="4560888"/>
            <a:ext cx="1944687" cy="19240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2D9DC15-C497-4341-9D16-72526D7FF39A}" type="slidenum">
              <a:rPr lang="en-GB" smtClean="0"/>
              <a:t>26</a:t>
            </a:fld>
            <a:endParaRPr lang="en-GB" dirty="0"/>
          </a:p>
        </p:txBody>
      </p:sp>
    </p:spTree>
    <p:extLst>
      <p:ext uri="{BB962C8B-B14F-4D97-AF65-F5344CB8AC3E}">
        <p14:creationId xmlns:p14="http://schemas.microsoft.com/office/powerpoint/2010/main" val="2951461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65D9-42AE-4F55-AD79-DB75C1EDF9B9}"/>
              </a:ext>
            </a:extLst>
          </p:cNvPr>
          <p:cNvSpPr>
            <a:spLocks noGrp="1"/>
          </p:cNvSpPr>
          <p:nvPr>
            <p:ph type="title"/>
          </p:nvPr>
        </p:nvSpPr>
        <p:spPr/>
        <p:txBody>
          <a:bodyPr/>
          <a:lstStyle/>
          <a:p>
            <a:pPr algn="ctr"/>
            <a:r>
              <a:rPr lang="en-GB" b="1" dirty="0">
                <a:latin typeface="Calibri"/>
                <a:cs typeface="Calibri"/>
              </a:rPr>
              <a:t>Developing comprehension through inferential questioning</a:t>
            </a:r>
            <a:endParaRPr lang="en-GB" dirty="0"/>
          </a:p>
        </p:txBody>
      </p:sp>
      <p:sp>
        <p:nvSpPr>
          <p:cNvPr id="3" name="Content Placeholder 2">
            <a:extLst>
              <a:ext uri="{FF2B5EF4-FFF2-40B4-BE49-F238E27FC236}">
                <a16:creationId xmlns:a16="http://schemas.microsoft.com/office/drawing/2014/main" id="{DA4BB160-F494-4695-A5B7-2881E4F6FC04}"/>
              </a:ext>
            </a:extLst>
          </p:cNvPr>
          <p:cNvSpPr>
            <a:spLocks noGrp="1"/>
          </p:cNvSpPr>
          <p:nvPr>
            <p:ph idx="1"/>
          </p:nvPr>
        </p:nvSpPr>
        <p:spPr/>
        <p:txBody>
          <a:bodyPr>
            <a:normAutofit/>
          </a:bodyPr>
          <a:lstStyle/>
          <a:p>
            <a:pPr marL="0" indent="0">
              <a:buNone/>
              <a:defRPr/>
            </a:pPr>
            <a:endParaRPr lang="en-GB" dirty="0">
              <a:cs typeface="Calibri"/>
            </a:endParaRPr>
          </a:p>
          <a:p>
            <a:pPr marL="0" indent="0">
              <a:buNone/>
              <a:defRPr/>
            </a:pPr>
            <a:r>
              <a:rPr lang="en-GB" dirty="0">
                <a:cs typeface="Calibri"/>
              </a:rPr>
              <a:t>The </a:t>
            </a:r>
            <a:r>
              <a:rPr lang="en-GB" dirty="0" smtClean="0">
                <a:cs typeface="Calibri"/>
              </a:rPr>
              <a:t>child </a:t>
            </a:r>
            <a:r>
              <a:rPr lang="en-GB" dirty="0" smtClean="0">
                <a:cs typeface="Calibri"/>
              </a:rPr>
              <a:t>will </a:t>
            </a:r>
            <a:r>
              <a:rPr lang="en-GB" dirty="0">
                <a:cs typeface="Calibri"/>
              </a:rPr>
              <a:t>find the answer by searching several places in the book. </a:t>
            </a:r>
            <a:br>
              <a:rPr lang="en-GB" dirty="0">
                <a:cs typeface="Calibri"/>
              </a:rPr>
            </a:br>
            <a:r>
              <a:rPr lang="en-GB" dirty="0">
                <a:cs typeface="Calibri"/>
              </a:rPr>
              <a:t/>
            </a:r>
            <a:br>
              <a:rPr lang="en-GB" dirty="0">
                <a:cs typeface="Calibri"/>
              </a:rPr>
            </a:br>
            <a:endParaRPr lang="en-GB" dirty="0">
              <a:cs typeface="Calibri"/>
            </a:endParaRPr>
          </a:p>
          <a:p>
            <a:pPr>
              <a:defRPr/>
            </a:pPr>
            <a:r>
              <a:rPr lang="en-GB" dirty="0">
                <a:cs typeface="Calibri"/>
              </a:rPr>
              <a:t>Compare and contrast e.g. Characters in the book.</a:t>
            </a:r>
          </a:p>
          <a:p>
            <a:pPr>
              <a:defRPr/>
            </a:pPr>
            <a:r>
              <a:rPr lang="en-GB" dirty="0">
                <a:cs typeface="Calibri"/>
              </a:rPr>
              <a:t>Cause and effect e.g. What factors caused an event to happen?</a:t>
            </a:r>
          </a:p>
          <a:p>
            <a:pPr>
              <a:defRPr/>
            </a:pPr>
            <a:r>
              <a:rPr lang="en-GB" dirty="0">
                <a:cs typeface="Calibri"/>
              </a:rPr>
              <a:t>Main idea e.g. What are some examples of…?</a:t>
            </a:r>
          </a:p>
          <a:p>
            <a:endParaRPr lang="en-GB" dirty="0"/>
          </a:p>
        </p:txBody>
      </p:sp>
      <p:sp>
        <p:nvSpPr>
          <p:cNvPr id="4" name="Slide Number Placeholder 3"/>
          <p:cNvSpPr>
            <a:spLocks noGrp="1"/>
          </p:cNvSpPr>
          <p:nvPr>
            <p:ph type="sldNum" sz="quarter" idx="12"/>
          </p:nvPr>
        </p:nvSpPr>
        <p:spPr/>
        <p:txBody>
          <a:bodyPr/>
          <a:lstStyle/>
          <a:p>
            <a:fld id="{D2D9DC15-C497-4341-9D16-72526D7FF39A}" type="slidenum">
              <a:rPr lang="en-GB" smtClean="0"/>
              <a:t>27</a:t>
            </a:fld>
            <a:endParaRPr lang="en-GB" dirty="0"/>
          </a:p>
        </p:txBody>
      </p:sp>
    </p:spTree>
    <p:extLst>
      <p:ext uri="{BB962C8B-B14F-4D97-AF65-F5344CB8AC3E}">
        <p14:creationId xmlns:p14="http://schemas.microsoft.com/office/powerpoint/2010/main" val="2839485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a:extLst>
              <a:ext uri="{FF2B5EF4-FFF2-40B4-BE49-F238E27FC236}">
                <a16:creationId xmlns:a16="http://schemas.microsoft.com/office/drawing/2014/main" id="{442DEA55-A8BD-43D1-A2C0-E02E07850513}"/>
              </a:ext>
            </a:extLst>
          </p:cNvPr>
          <p:cNvSpPr>
            <a:spLocks noChangeArrowheads="1" noChangeShapeType="1" noTextEdit="1"/>
          </p:cNvSpPr>
          <p:nvPr/>
        </p:nvSpPr>
        <p:spPr bwMode="auto">
          <a:xfrm>
            <a:off x="2424113" y="692150"/>
            <a:ext cx="6996112" cy="539750"/>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dirty="0">
                <a:ln w="9525">
                  <a:solidFill>
                    <a:srgbClr val="000000"/>
                  </a:solidFill>
                  <a:round/>
                  <a:headEnd/>
                  <a:tailEnd/>
                </a:ln>
                <a:solidFill>
                  <a:srgbClr val="33CC33"/>
                </a:solidFill>
                <a:latin typeface="Arial Black" panose="020B0A04020102020204" pitchFamily="34" charset="0"/>
              </a:rPr>
              <a:t>RESPONSE QUESTIONS</a:t>
            </a:r>
          </a:p>
        </p:txBody>
      </p:sp>
      <p:sp>
        <p:nvSpPr>
          <p:cNvPr id="4099" name="WordArt 3">
            <a:extLst>
              <a:ext uri="{FF2B5EF4-FFF2-40B4-BE49-F238E27FC236}">
                <a16:creationId xmlns:a16="http://schemas.microsoft.com/office/drawing/2014/main" id="{0B15BF88-50A0-410D-A3CC-0621047B460D}"/>
              </a:ext>
            </a:extLst>
          </p:cNvPr>
          <p:cNvSpPr>
            <a:spLocks noChangeArrowheads="1" noChangeShapeType="1" noTextEdit="1"/>
          </p:cNvSpPr>
          <p:nvPr/>
        </p:nvSpPr>
        <p:spPr bwMode="auto">
          <a:xfrm>
            <a:off x="5880101" y="2205038"/>
            <a:ext cx="4187825" cy="539750"/>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CC33"/>
                </a:solidFill>
                <a:latin typeface="Arial Black" panose="020B0A04020102020204" pitchFamily="34" charset="0"/>
              </a:rPr>
              <a:t>ON MY OWN</a:t>
            </a:r>
          </a:p>
        </p:txBody>
      </p:sp>
      <p:sp>
        <p:nvSpPr>
          <p:cNvPr id="4100" name="WordArt 4">
            <a:extLst>
              <a:ext uri="{FF2B5EF4-FFF2-40B4-BE49-F238E27FC236}">
                <a16:creationId xmlns:a16="http://schemas.microsoft.com/office/drawing/2014/main" id="{E805318D-B612-44D1-90BE-CA86C2DF33CC}"/>
              </a:ext>
            </a:extLst>
          </p:cNvPr>
          <p:cNvSpPr>
            <a:spLocks noChangeArrowheads="1" noChangeShapeType="1" noTextEdit="1"/>
          </p:cNvSpPr>
          <p:nvPr/>
        </p:nvSpPr>
        <p:spPr bwMode="auto">
          <a:xfrm>
            <a:off x="6167439" y="3284538"/>
            <a:ext cx="2676525" cy="431800"/>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CC33"/>
                </a:solidFill>
                <a:latin typeface="Arial Black" panose="020B0A04020102020204" pitchFamily="34" charset="0"/>
              </a:rPr>
              <a:t>MY IDEAS</a:t>
            </a:r>
          </a:p>
        </p:txBody>
      </p:sp>
      <p:sp>
        <p:nvSpPr>
          <p:cNvPr id="4101" name="WordArt 5">
            <a:extLst>
              <a:ext uri="{FF2B5EF4-FFF2-40B4-BE49-F238E27FC236}">
                <a16:creationId xmlns:a16="http://schemas.microsoft.com/office/drawing/2014/main" id="{94B7C262-AC43-4837-A92B-BAE10F2FB48D}"/>
              </a:ext>
            </a:extLst>
          </p:cNvPr>
          <p:cNvSpPr>
            <a:spLocks noChangeArrowheads="1" noChangeShapeType="1" noTextEdit="1"/>
          </p:cNvSpPr>
          <p:nvPr/>
        </p:nvSpPr>
        <p:spPr bwMode="auto">
          <a:xfrm rot="19776481">
            <a:off x="6465889" y="4291013"/>
            <a:ext cx="3735387" cy="1085850"/>
          </a:xfrm>
          <a:prstGeom prst="rect">
            <a:avLst/>
          </a:prstGeom>
          <a:extLst>
            <a:ext uri="{AF507438-7753-43e0-B8FC-AC1667EBCBE1}">
              <a14:hiddenEffects xmlns="" xmlns:a14="http://schemas.microsoft.com/office/drawing/2010/main">
                <a:effectLst/>
              </a14:hiddenEffects>
            </a:ext>
          </a:extLst>
        </p:spPr>
        <p:txBody>
          <a:bodyPr wrap="none" fromWordArt="1">
            <a:prstTxWarp prst="textCurveUp">
              <a:avLst>
                <a:gd name="adj" fmla="val 45977"/>
              </a:avLst>
            </a:prstTxWarp>
          </a:bodyPr>
          <a:lstStyle/>
          <a:p>
            <a:pPr algn="ctr"/>
            <a:r>
              <a:rPr lang="en-GB" sz="3600" kern="10">
                <a:ln w="9525">
                  <a:solidFill>
                    <a:srgbClr val="000000"/>
                  </a:solidFill>
                  <a:round/>
                  <a:headEnd/>
                  <a:tailEnd/>
                </a:ln>
                <a:gradFill rotWithShape="1">
                  <a:gsLst>
                    <a:gs pos="0">
                      <a:srgbClr val="33CC33"/>
                    </a:gs>
                    <a:gs pos="100000">
                      <a:srgbClr val="33CC33">
                        <a:gamma/>
                        <a:shade val="46275"/>
                        <a:invGamma/>
                      </a:srgbClr>
                    </a:gs>
                  </a:gsLst>
                  <a:lin ang="5400000" scaled="1"/>
                </a:gradFill>
                <a:latin typeface="Arial Black" panose="020B0A04020102020204" pitchFamily="34" charset="0"/>
              </a:rPr>
              <a:t>BEYOND THE LINES !</a:t>
            </a:r>
          </a:p>
        </p:txBody>
      </p:sp>
      <p:sp>
        <p:nvSpPr>
          <p:cNvPr id="4103" name="Line 7">
            <a:extLst>
              <a:ext uri="{FF2B5EF4-FFF2-40B4-BE49-F238E27FC236}">
                <a16:creationId xmlns:a16="http://schemas.microsoft.com/office/drawing/2014/main" id="{3D3C0ADE-7BCC-470E-AB3D-0FEB228AB3D2}"/>
              </a:ext>
            </a:extLst>
          </p:cNvPr>
          <p:cNvSpPr>
            <a:spLocks noChangeShapeType="1"/>
          </p:cNvSpPr>
          <p:nvPr/>
        </p:nvSpPr>
        <p:spPr bwMode="auto">
          <a:xfrm>
            <a:off x="1847850" y="5805488"/>
            <a:ext cx="4319588"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4" name="Line 8">
            <a:extLst>
              <a:ext uri="{FF2B5EF4-FFF2-40B4-BE49-F238E27FC236}">
                <a16:creationId xmlns:a16="http://schemas.microsoft.com/office/drawing/2014/main" id="{4D5DDB2D-C3FD-4916-9A64-F3EE5DD4E5DE}"/>
              </a:ext>
            </a:extLst>
          </p:cNvPr>
          <p:cNvSpPr>
            <a:spLocks noChangeShapeType="1"/>
          </p:cNvSpPr>
          <p:nvPr/>
        </p:nvSpPr>
        <p:spPr bwMode="auto">
          <a:xfrm>
            <a:off x="2063750" y="6021388"/>
            <a:ext cx="4319588"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5" name="Line 9">
            <a:extLst>
              <a:ext uri="{FF2B5EF4-FFF2-40B4-BE49-F238E27FC236}">
                <a16:creationId xmlns:a16="http://schemas.microsoft.com/office/drawing/2014/main" id="{B903330E-9B73-4096-96AB-26BDD8884C6B}"/>
              </a:ext>
            </a:extLst>
          </p:cNvPr>
          <p:cNvSpPr>
            <a:spLocks noChangeShapeType="1"/>
          </p:cNvSpPr>
          <p:nvPr/>
        </p:nvSpPr>
        <p:spPr bwMode="auto">
          <a:xfrm>
            <a:off x="2279650" y="6237288"/>
            <a:ext cx="4319588"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6" name="Line 10">
            <a:extLst>
              <a:ext uri="{FF2B5EF4-FFF2-40B4-BE49-F238E27FC236}">
                <a16:creationId xmlns:a16="http://schemas.microsoft.com/office/drawing/2014/main" id="{DEEEE0CB-8F82-4063-B960-CC9DF1D73292}"/>
              </a:ext>
            </a:extLst>
          </p:cNvPr>
          <p:cNvSpPr>
            <a:spLocks noChangeShapeType="1"/>
          </p:cNvSpPr>
          <p:nvPr/>
        </p:nvSpPr>
        <p:spPr bwMode="auto">
          <a:xfrm>
            <a:off x="2495550" y="6453188"/>
            <a:ext cx="4319588"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108" name="Picture 12" descr="Thinking_Activities">
            <a:extLst>
              <a:ext uri="{FF2B5EF4-FFF2-40B4-BE49-F238E27FC236}">
                <a16:creationId xmlns:a16="http://schemas.microsoft.com/office/drawing/2014/main" id="{AD922BC0-DBAC-4ED5-B7F3-4CC25C531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2060575"/>
            <a:ext cx="3671887" cy="249713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2D9DC15-C497-4341-9D16-72526D7FF39A}" type="slidenum">
              <a:rPr lang="en-GB" smtClean="0"/>
              <a:t>28</a:t>
            </a:fld>
            <a:endParaRPr lang="en-GB" dirty="0"/>
          </a:p>
        </p:txBody>
      </p:sp>
    </p:spTree>
    <p:extLst>
      <p:ext uri="{BB962C8B-B14F-4D97-AF65-F5344CB8AC3E}">
        <p14:creationId xmlns:p14="http://schemas.microsoft.com/office/powerpoint/2010/main" val="652370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DB89-F558-45B0-B115-641A39A38AD2}"/>
              </a:ext>
            </a:extLst>
          </p:cNvPr>
          <p:cNvSpPr>
            <a:spLocks noGrp="1"/>
          </p:cNvSpPr>
          <p:nvPr>
            <p:ph type="title"/>
          </p:nvPr>
        </p:nvSpPr>
        <p:spPr>
          <a:xfrm>
            <a:off x="1934289" y="431799"/>
            <a:ext cx="8678334" cy="1244600"/>
          </a:xfrm>
        </p:spPr>
        <p:txBody>
          <a:bodyPr>
            <a:noAutofit/>
          </a:bodyPr>
          <a:lstStyle/>
          <a:p>
            <a:pPr algn="ctr">
              <a:defRPr/>
            </a:pPr>
            <a:r>
              <a:rPr lang="en-GB" sz="2738" b="1" dirty="0">
                <a:latin typeface="Calibri"/>
                <a:cs typeface="Calibri"/>
              </a:rPr>
              <a:t/>
            </a:r>
            <a:br>
              <a:rPr lang="en-GB" sz="2738" b="1" dirty="0">
                <a:latin typeface="Calibri"/>
                <a:cs typeface="Calibri"/>
              </a:rPr>
            </a:br>
            <a:r>
              <a:rPr lang="en-GB" b="1" dirty="0">
                <a:latin typeface="Calibri"/>
                <a:cs typeface="Calibri"/>
              </a:rPr>
              <a:t>Developing comprehension through response/applied knowledge</a:t>
            </a:r>
            <a:endParaRPr lang="en-GB" dirty="0">
              <a:latin typeface="Calibri"/>
              <a:cs typeface="Calibri"/>
            </a:endParaRPr>
          </a:p>
        </p:txBody>
      </p:sp>
      <p:sp>
        <p:nvSpPr>
          <p:cNvPr id="38915" name="Content Placeholder 2">
            <a:extLst>
              <a:ext uri="{FF2B5EF4-FFF2-40B4-BE49-F238E27FC236}">
                <a16:creationId xmlns:a16="http://schemas.microsoft.com/office/drawing/2014/main" id="{49D147A8-6FBA-4BCD-A48A-BF5C2E4D72AC}"/>
              </a:ext>
            </a:extLst>
          </p:cNvPr>
          <p:cNvSpPr>
            <a:spLocks noGrp="1"/>
          </p:cNvSpPr>
          <p:nvPr>
            <p:ph idx="1"/>
          </p:nvPr>
        </p:nvSpPr>
        <p:spPr>
          <a:xfrm>
            <a:off x="1934288" y="2135186"/>
            <a:ext cx="8437149" cy="3762376"/>
          </a:xfrm>
        </p:spPr>
        <p:txBody>
          <a:bodyPr>
            <a:noAutofit/>
          </a:bodyPr>
          <a:lstStyle/>
          <a:p>
            <a:pPr marL="0" indent="0">
              <a:buNone/>
            </a:pPr>
            <a:r>
              <a:rPr lang="en-GB" altLang="en-US" sz="2200" dirty="0">
                <a:latin typeface="Calibri" panose="020F0502020204030204" pitchFamily="34" charset="0"/>
                <a:cs typeface="Calibri" panose="020F0502020204030204" pitchFamily="34" charset="0"/>
              </a:rPr>
              <a:t/>
            </a:r>
            <a:br>
              <a:rPr lang="en-GB" altLang="en-US" sz="2200" dirty="0">
                <a:latin typeface="Calibri" panose="020F0502020204030204" pitchFamily="34" charset="0"/>
                <a:cs typeface="Calibri" panose="020F0502020204030204" pitchFamily="34" charset="0"/>
              </a:rPr>
            </a:br>
            <a:r>
              <a:rPr lang="en-GB" altLang="en-US" sz="2200" dirty="0">
                <a:latin typeface="Calibri" panose="020F0502020204030204" pitchFamily="34" charset="0"/>
                <a:cs typeface="Calibri" panose="020F0502020204030204" pitchFamily="34" charset="0"/>
              </a:rPr>
              <a:t>The learner will think about what they have read and draw on and make connections with prior knowledge and emotions.</a:t>
            </a:r>
          </a:p>
          <a:p>
            <a:pPr marL="0" indent="0">
              <a:buNone/>
            </a:pPr>
            <a:endParaRPr lang="en-GB" altLang="en-US" sz="2200" dirty="0">
              <a:latin typeface="Calibri" panose="020F0502020204030204" pitchFamily="34" charset="0"/>
              <a:cs typeface="Calibri" panose="020F0502020204030204" pitchFamily="34" charset="0"/>
            </a:endParaRPr>
          </a:p>
          <a:p>
            <a:pPr marL="0" indent="0">
              <a:buNone/>
            </a:pPr>
            <a:r>
              <a:rPr lang="en-GB" altLang="en-US" sz="2200" dirty="0">
                <a:latin typeface="Calibri" panose="020F0502020204030204" pitchFamily="34" charset="0"/>
                <a:cs typeface="Calibri" panose="020F0502020204030204" pitchFamily="34" charset="0"/>
              </a:rPr>
              <a:t>Why do you think..?</a:t>
            </a:r>
          </a:p>
          <a:p>
            <a:pPr marL="0" indent="0">
              <a:buNone/>
            </a:pPr>
            <a:r>
              <a:rPr lang="en-GB" altLang="en-US" sz="2200" dirty="0">
                <a:latin typeface="Calibri" panose="020F0502020204030204" pitchFamily="34" charset="0"/>
                <a:cs typeface="Calibri" panose="020F0502020204030204" pitchFamily="34" charset="0"/>
              </a:rPr>
              <a:t>What would have happened if…?</a:t>
            </a:r>
          </a:p>
          <a:p>
            <a:pPr marL="0" indent="0">
              <a:buNone/>
            </a:pPr>
            <a:r>
              <a:rPr lang="en-GB" altLang="en-US" sz="2200" dirty="0">
                <a:latin typeface="Calibri" panose="020F0502020204030204" pitchFamily="34" charset="0"/>
                <a:cs typeface="Calibri" panose="020F0502020204030204" pitchFamily="34" charset="0"/>
              </a:rPr>
              <a:t>Do you think it was right for..?</a:t>
            </a:r>
          </a:p>
          <a:p>
            <a:pPr marL="0" indent="0">
              <a:buNone/>
            </a:pPr>
            <a:r>
              <a:rPr lang="en-GB" altLang="en-US" sz="2200" dirty="0">
                <a:latin typeface="Calibri" panose="020F0502020204030204" pitchFamily="34" charset="0"/>
                <a:cs typeface="Calibri" panose="020F0502020204030204" pitchFamily="34" charset="0"/>
              </a:rPr>
              <a:t>Why would..?</a:t>
            </a:r>
          </a:p>
          <a:p>
            <a:pPr marL="0" indent="0">
              <a:buNone/>
            </a:pPr>
            <a:r>
              <a:rPr lang="en-GB" altLang="en-US" sz="2200" dirty="0">
                <a:latin typeface="Calibri" panose="020F0502020204030204" pitchFamily="34" charset="0"/>
                <a:cs typeface="Calibri" panose="020F0502020204030204" pitchFamily="34" charset="0"/>
              </a:rPr>
              <a:t>What if…?</a:t>
            </a:r>
          </a:p>
        </p:txBody>
      </p:sp>
      <p:sp>
        <p:nvSpPr>
          <p:cNvPr id="3" name="Slide Number Placeholder 2"/>
          <p:cNvSpPr>
            <a:spLocks noGrp="1"/>
          </p:cNvSpPr>
          <p:nvPr>
            <p:ph type="sldNum" sz="quarter" idx="12"/>
          </p:nvPr>
        </p:nvSpPr>
        <p:spPr/>
        <p:txBody>
          <a:bodyPr/>
          <a:lstStyle/>
          <a:p>
            <a:fld id="{D2D9DC15-C497-4341-9D16-72526D7FF39A}" type="slidenum">
              <a:rPr lang="en-GB" smtClean="0"/>
              <a:t>29</a:t>
            </a:fld>
            <a:endParaRPr lang="en-GB" dirty="0"/>
          </a:p>
        </p:txBody>
      </p:sp>
    </p:spTree>
    <p:extLst>
      <p:ext uri="{BB962C8B-B14F-4D97-AF65-F5344CB8AC3E}">
        <p14:creationId xmlns:p14="http://schemas.microsoft.com/office/powerpoint/2010/main" val="954829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709" y="3571042"/>
            <a:ext cx="8229600" cy="509827"/>
          </a:xfrm>
        </p:spPr>
        <p:txBody>
          <a:bodyPr>
            <a:noAutofit/>
          </a:bodyPr>
          <a:lstStyle/>
          <a:p>
            <a:r>
              <a:rPr lang="en-GB" sz="3600" dirty="0">
                <a:latin typeface="Calibri"/>
                <a:cs typeface="Calibri"/>
              </a:rPr>
              <a:t/>
            </a:r>
            <a:br>
              <a:rPr lang="en-GB" sz="3600" dirty="0">
                <a:latin typeface="Calibri"/>
                <a:cs typeface="Calibri"/>
              </a:rPr>
            </a:br>
            <a:r>
              <a:rPr lang="en-GB" sz="3600" dirty="0">
                <a:latin typeface="Calibri"/>
                <a:cs typeface="Calibri"/>
              </a:rPr>
              <a:t/>
            </a:r>
            <a:br>
              <a:rPr lang="en-GB" sz="3600" dirty="0">
                <a:latin typeface="Calibri"/>
                <a:cs typeface="Calibri"/>
              </a:rPr>
            </a:br>
            <a:r>
              <a:rPr lang="en-GB" sz="3600" dirty="0">
                <a:latin typeface="Calibri"/>
                <a:cs typeface="Calibri"/>
              </a:rPr>
              <a:t>The twirup slikented loricantly noft the werfe. It vertered dwarnt the nipson veriforb. Jusnunctally, the twirup pooled </a:t>
            </a:r>
            <a:r>
              <a:rPr lang="en-GB" sz="3600" dirty="0" smtClean="0">
                <a:latin typeface="Calibri"/>
                <a:cs typeface="Calibri"/>
              </a:rPr>
              <a:t>an </a:t>
            </a:r>
            <a:r>
              <a:rPr lang="en-GB" sz="3600" dirty="0">
                <a:latin typeface="Calibri"/>
                <a:cs typeface="Calibri"/>
              </a:rPr>
              <a:t>olky twend who was spooling round the borve.</a:t>
            </a:r>
            <a:br>
              <a:rPr lang="en-GB" sz="3600" dirty="0">
                <a:latin typeface="Calibri"/>
                <a:cs typeface="Calibri"/>
              </a:rPr>
            </a:br>
            <a:r>
              <a:rPr lang="en-GB" sz="3600" dirty="0">
                <a:latin typeface="Calibri"/>
                <a:cs typeface="Calibri"/>
              </a:rPr>
              <a:t/>
            </a:r>
            <a:br>
              <a:rPr lang="en-GB" sz="3600" dirty="0">
                <a:latin typeface="Calibri"/>
                <a:cs typeface="Calibri"/>
              </a:rPr>
            </a:br>
            <a:r>
              <a:rPr lang="en-GB" sz="3600" dirty="0">
                <a:latin typeface="Calibri"/>
                <a:cs typeface="Calibri"/>
              </a:rPr>
              <a:t/>
            </a:r>
            <a:br>
              <a:rPr lang="en-GB" sz="3600" dirty="0">
                <a:latin typeface="Calibri"/>
                <a:cs typeface="Calibri"/>
              </a:rPr>
            </a:br>
            <a:r>
              <a:rPr lang="en-GB" sz="2400" b="1" dirty="0">
                <a:latin typeface="Calibri"/>
                <a:cs typeface="Calibri"/>
              </a:rPr>
              <a:t>‘</a:t>
            </a:r>
            <a:r>
              <a:rPr lang="en-GB" sz="2400" b="1" u="sng" dirty="0">
                <a:latin typeface="Calibri"/>
                <a:cs typeface="Calibri"/>
              </a:rPr>
              <a:t>Which Book and Why’</a:t>
            </a:r>
            <a:r>
              <a:rPr lang="en-GB" sz="2400" u="sng" dirty="0">
                <a:latin typeface="Calibri"/>
                <a:cs typeface="Calibri"/>
              </a:rPr>
              <a:t/>
            </a:r>
            <a:br>
              <a:rPr lang="en-GB" sz="2400" u="sng" dirty="0">
                <a:latin typeface="Calibri"/>
                <a:cs typeface="Calibri"/>
              </a:rPr>
            </a:br>
            <a:r>
              <a:rPr lang="en-GB" sz="2400" dirty="0">
                <a:latin typeface="Calibri"/>
                <a:cs typeface="Calibri"/>
              </a:rPr>
              <a:t> (eds.) Sue </a:t>
            </a:r>
            <a:r>
              <a:rPr lang="en-GB" sz="2400" dirty="0" err="1">
                <a:latin typeface="Calibri"/>
                <a:cs typeface="Calibri"/>
              </a:rPr>
              <a:t>Bodman</a:t>
            </a:r>
            <a:r>
              <a:rPr lang="en-GB" sz="2400" dirty="0">
                <a:latin typeface="Calibri"/>
                <a:cs typeface="Calibri"/>
              </a:rPr>
              <a:t> and Glenn Franklin</a:t>
            </a:r>
            <a:r>
              <a:rPr lang="en-GB" sz="3600" u="sng" dirty="0">
                <a:latin typeface="Calibri"/>
                <a:cs typeface="Calibri"/>
              </a:rPr>
              <a:t/>
            </a:r>
            <a:br>
              <a:rPr lang="en-GB" sz="3600" u="sng" dirty="0">
                <a:latin typeface="Calibri"/>
                <a:cs typeface="Calibri"/>
              </a:rPr>
            </a:br>
            <a:endParaRPr lang="en-GB" sz="2800" b="1" dirty="0">
              <a:latin typeface="Calibri"/>
              <a:cs typeface="Calibri"/>
            </a:endParaRPr>
          </a:p>
        </p:txBody>
      </p:sp>
      <p:sp>
        <p:nvSpPr>
          <p:cNvPr id="3" name="TextBox 2"/>
          <p:cNvSpPr txBox="1"/>
          <p:nvPr/>
        </p:nvSpPr>
        <p:spPr>
          <a:xfrm>
            <a:off x="1934710" y="1295561"/>
            <a:ext cx="8229599" cy="523220"/>
          </a:xfrm>
          <a:prstGeom prst="rect">
            <a:avLst/>
          </a:prstGeom>
          <a:noFill/>
        </p:spPr>
        <p:txBody>
          <a:bodyPr wrap="square" rtlCol="0">
            <a:spAutoFit/>
          </a:bodyPr>
          <a:lstStyle/>
          <a:p>
            <a:r>
              <a:rPr lang="en-GB" sz="2800" b="1" dirty="0">
                <a:latin typeface="Calibri"/>
                <a:ea typeface="+mj-ea"/>
                <a:cs typeface="Calibri"/>
              </a:rPr>
              <a:t>Read this passage, aloud, together:</a:t>
            </a:r>
          </a:p>
        </p:txBody>
      </p:sp>
      <p:sp>
        <p:nvSpPr>
          <p:cNvPr id="4" name="Slide Number Placeholder 3"/>
          <p:cNvSpPr>
            <a:spLocks noGrp="1"/>
          </p:cNvSpPr>
          <p:nvPr>
            <p:ph type="sldNum" sz="quarter" idx="12"/>
          </p:nvPr>
        </p:nvSpPr>
        <p:spPr/>
        <p:txBody>
          <a:bodyPr/>
          <a:lstStyle/>
          <a:p>
            <a:fld id="{D2D9DC15-C497-4341-9D16-72526D7FF39A}" type="slidenum">
              <a:rPr lang="en-GB" smtClean="0"/>
              <a:t>3</a:t>
            </a:fld>
            <a:endParaRPr lang="en-GB" dirty="0"/>
          </a:p>
        </p:txBody>
      </p:sp>
      <p:sp>
        <p:nvSpPr>
          <p:cNvPr id="5" name="Rectangle 4"/>
          <p:cNvSpPr/>
          <p:nvPr/>
        </p:nvSpPr>
        <p:spPr>
          <a:xfrm>
            <a:off x="773974" y="382497"/>
            <a:ext cx="2749471" cy="830997"/>
          </a:xfrm>
          <a:prstGeom prst="rect">
            <a:avLst/>
          </a:prstGeom>
        </p:spPr>
        <p:txBody>
          <a:bodyPr wrap="none">
            <a:spAutoFit/>
          </a:bodyPr>
          <a:lstStyle/>
          <a:p>
            <a:r>
              <a:rPr lang="en-GB" sz="4800" b="1" dirty="0"/>
              <a:t>Activity 1:</a:t>
            </a:r>
            <a:endParaRPr lang="en-GB" sz="4800" dirty="0"/>
          </a:p>
        </p:txBody>
      </p:sp>
    </p:spTree>
    <p:extLst>
      <p:ext uri="{BB962C8B-B14F-4D97-AF65-F5344CB8AC3E}">
        <p14:creationId xmlns:p14="http://schemas.microsoft.com/office/powerpoint/2010/main" val="3660037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FDEAB-F854-4019-B2A0-E65FC98BADD9}"/>
              </a:ext>
            </a:extLst>
          </p:cNvPr>
          <p:cNvSpPr>
            <a:spLocks noGrp="1"/>
          </p:cNvSpPr>
          <p:nvPr>
            <p:ph type="title"/>
          </p:nvPr>
        </p:nvSpPr>
        <p:spPr/>
        <p:txBody>
          <a:bodyPr/>
          <a:lstStyle/>
          <a:p>
            <a:pPr algn="ctr"/>
            <a:r>
              <a:rPr lang="en-GB" b="1" dirty="0"/>
              <a:t>Comprehension - Retelling</a:t>
            </a:r>
          </a:p>
        </p:txBody>
      </p:sp>
      <p:sp>
        <p:nvSpPr>
          <p:cNvPr id="3" name="Content Placeholder 2">
            <a:extLst>
              <a:ext uri="{FF2B5EF4-FFF2-40B4-BE49-F238E27FC236}">
                <a16:creationId xmlns:a16="http://schemas.microsoft.com/office/drawing/2014/main" id="{943A88B7-80FA-407B-8B82-6199463934D6}"/>
              </a:ext>
            </a:extLst>
          </p:cNvPr>
          <p:cNvSpPr>
            <a:spLocks noGrp="1"/>
          </p:cNvSpPr>
          <p:nvPr>
            <p:ph idx="1"/>
          </p:nvPr>
        </p:nvSpPr>
        <p:spPr/>
        <p:txBody>
          <a:bodyPr>
            <a:normAutofit/>
          </a:bodyPr>
          <a:lstStyle/>
          <a:p>
            <a:pPr marL="0" indent="0" algn="ctr">
              <a:buNone/>
            </a:pPr>
            <a:r>
              <a:rPr lang="en-GB" sz="3800" b="1" dirty="0"/>
              <a:t>Retelling is another way to check comprehension</a:t>
            </a:r>
          </a:p>
          <a:p>
            <a:pPr marL="0" indent="0">
              <a:buNone/>
            </a:pPr>
            <a:endParaRPr lang="en-GB" dirty="0"/>
          </a:p>
          <a:p>
            <a:pPr marL="0" indent="0">
              <a:buNone/>
            </a:pPr>
            <a:r>
              <a:rPr lang="en-GB" dirty="0"/>
              <a:t>Ask the learner to read a book and then ask them to tell you as much as they can about the story.</a:t>
            </a:r>
          </a:p>
          <a:p>
            <a:pPr marL="0" indent="0">
              <a:buNone/>
            </a:pPr>
            <a:endParaRPr lang="en-GB" dirty="0"/>
          </a:p>
          <a:p>
            <a:pPr marL="0" indent="0">
              <a:buNone/>
            </a:pPr>
            <a:r>
              <a:rPr lang="en-GB" dirty="0"/>
              <a:t>It is important not to give any prompts.</a:t>
            </a:r>
          </a:p>
          <a:p>
            <a:pPr marL="0" indent="0">
              <a:buNone/>
            </a:pPr>
            <a:endParaRPr lang="en-GB" dirty="0">
              <a:solidFill>
                <a:srgbClr val="FF0000"/>
              </a:solidFill>
            </a:endParaRPr>
          </a:p>
        </p:txBody>
      </p:sp>
      <p:sp>
        <p:nvSpPr>
          <p:cNvPr id="4" name="Slide Number Placeholder 3"/>
          <p:cNvSpPr>
            <a:spLocks noGrp="1"/>
          </p:cNvSpPr>
          <p:nvPr>
            <p:ph type="sldNum" sz="quarter" idx="12"/>
          </p:nvPr>
        </p:nvSpPr>
        <p:spPr/>
        <p:txBody>
          <a:bodyPr/>
          <a:lstStyle/>
          <a:p>
            <a:fld id="{D2D9DC15-C497-4341-9D16-72526D7FF39A}" type="slidenum">
              <a:rPr lang="en-GB" smtClean="0"/>
              <a:t>30</a:t>
            </a:fld>
            <a:endParaRPr lang="en-GB" dirty="0"/>
          </a:p>
        </p:txBody>
      </p:sp>
    </p:spTree>
    <p:extLst>
      <p:ext uri="{BB962C8B-B14F-4D97-AF65-F5344CB8AC3E}">
        <p14:creationId xmlns:p14="http://schemas.microsoft.com/office/powerpoint/2010/main" val="1450910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7359-271B-454D-8648-56D8D004C129}"/>
              </a:ext>
            </a:extLst>
          </p:cNvPr>
          <p:cNvSpPr>
            <a:spLocks noGrp="1"/>
          </p:cNvSpPr>
          <p:nvPr>
            <p:ph type="title"/>
          </p:nvPr>
        </p:nvSpPr>
        <p:spPr/>
        <p:txBody>
          <a:bodyPr/>
          <a:lstStyle/>
          <a:p>
            <a:pPr algn="ctr"/>
            <a:r>
              <a:rPr lang="en-GB" b="1" dirty="0">
                <a:latin typeface="Calibri"/>
                <a:cs typeface="Calibri"/>
              </a:rPr>
              <a:t>Fluency and phrasing</a:t>
            </a:r>
            <a:endParaRPr lang="en-GB" dirty="0">
              <a:latin typeface="Calibri"/>
              <a:cs typeface="Calibri"/>
            </a:endParaRPr>
          </a:p>
        </p:txBody>
      </p:sp>
      <p:sp>
        <p:nvSpPr>
          <p:cNvPr id="3" name="Content Placeholder 2">
            <a:extLst>
              <a:ext uri="{FF2B5EF4-FFF2-40B4-BE49-F238E27FC236}">
                <a16:creationId xmlns:a16="http://schemas.microsoft.com/office/drawing/2014/main" id="{CF99C721-96AF-46A7-81A7-6C217DE6F79A}"/>
              </a:ext>
            </a:extLst>
          </p:cNvPr>
          <p:cNvSpPr>
            <a:spLocks noGrp="1"/>
          </p:cNvSpPr>
          <p:nvPr>
            <p:ph idx="1"/>
          </p:nvPr>
        </p:nvSpPr>
        <p:spPr/>
        <p:txBody>
          <a:bodyPr/>
          <a:lstStyle/>
          <a:p>
            <a:pPr marL="0" indent="0">
              <a:buNone/>
            </a:pPr>
            <a:r>
              <a:rPr lang="en-GB" dirty="0"/>
              <a:t>This must be taught from the beginning stages of reading.</a:t>
            </a:r>
          </a:p>
          <a:p>
            <a:pPr marL="0" indent="0">
              <a:buNone/>
            </a:pPr>
            <a:r>
              <a:rPr lang="en-GB" dirty="0"/>
              <a:t> </a:t>
            </a:r>
          </a:p>
          <a:p>
            <a:pPr marL="0" indent="0">
              <a:buNone/>
            </a:pPr>
            <a:endParaRPr lang="en-GB" dirty="0"/>
          </a:p>
          <a:p>
            <a:pPr marL="0" indent="0">
              <a:buNone/>
            </a:pPr>
            <a:r>
              <a:rPr lang="en-GB" dirty="0"/>
              <a:t>The learner’s reading should be smooth, expressive and automatic.</a:t>
            </a:r>
          </a:p>
          <a:p>
            <a:pPr marL="0" indent="0" algn="ctr">
              <a:buNone/>
            </a:pPr>
            <a:r>
              <a:rPr lang="en-GB" sz="3600" dirty="0"/>
              <a:t> </a:t>
            </a:r>
            <a:r>
              <a:rPr lang="en-GB" sz="3600" i="1" u="sng" dirty="0"/>
              <a:t>It sounds like talking.</a:t>
            </a:r>
          </a:p>
          <a:p>
            <a:pPr marL="0" indent="0">
              <a:buNone/>
            </a:pPr>
            <a:endParaRPr lang="en-GB" dirty="0"/>
          </a:p>
        </p:txBody>
      </p:sp>
      <p:sp>
        <p:nvSpPr>
          <p:cNvPr id="4" name="Slide Number Placeholder 3"/>
          <p:cNvSpPr>
            <a:spLocks noGrp="1"/>
          </p:cNvSpPr>
          <p:nvPr>
            <p:ph type="sldNum" sz="quarter" idx="12"/>
          </p:nvPr>
        </p:nvSpPr>
        <p:spPr/>
        <p:txBody>
          <a:bodyPr/>
          <a:lstStyle/>
          <a:p>
            <a:fld id="{D2D9DC15-C497-4341-9D16-72526D7FF39A}" type="slidenum">
              <a:rPr lang="en-GB" smtClean="0"/>
              <a:t>31</a:t>
            </a:fld>
            <a:endParaRPr lang="en-GB" dirty="0"/>
          </a:p>
        </p:txBody>
      </p:sp>
    </p:spTree>
    <p:extLst>
      <p:ext uri="{BB962C8B-B14F-4D97-AF65-F5344CB8AC3E}">
        <p14:creationId xmlns:p14="http://schemas.microsoft.com/office/powerpoint/2010/main" val="799491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CF2BA26-4FA5-F078-43A5-0DC09D49ACDD}"/>
              </a:ext>
            </a:extLst>
          </p:cNvPr>
          <p:cNvSpPr>
            <a:spLocks noGrp="1"/>
          </p:cNvSpPr>
          <p:nvPr>
            <p:ph type="title"/>
          </p:nvPr>
        </p:nvSpPr>
        <p:spPr/>
        <p:txBody>
          <a:bodyPr rtlCol="0">
            <a:normAutofit fontScale="90000"/>
          </a:bodyPr>
          <a:lstStyle/>
          <a:p>
            <a:pPr algn="ctr">
              <a:defRPr/>
            </a:pPr>
            <a:r>
              <a:rPr lang="en-GB" altLang="en-US" dirty="0"/>
              <a:t/>
            </a:r>
            <a:br>
              <a:rPr lang="en-GB" altLang="en-US" dirty="0"/>
            </a:br>
            <a:r>
              <a:rPr lang="en-GB" altLang="en-US" dirty="0"/>
              <a:t/>
            </a:r>
            <a:br>
              <a:rPr lang="en-GB" altLang="en-US" dirty="0"/>
            </a:br>
            <a:r>
              <a:rPr lang="en-GB" altLang="en-US" dirty="0"/>
              <a:t/>
            </a:r>
            <a:br>
              <a:rPr lang="en-GB" altLang="en-US" dirty="0"/>
            </a:br>
            <a:r>
              <a:rPr lang="en-GB" altLang="en-US" dirty="0"/>
              <a:t/>
            </a:r>
            <a:br>
              <a:rPr lang="en-GB" altLang="en-US" dirty="0"/>
            </a:br>
            <a:r>
              <a:rPr lang="en-GB" altLang="en-US" dirty="0">
                <a:latin typeface="+mn-lt"/>
              </a:rPr>
              <a:t>The key elements of a reading programme are</a:t>
            </a:r>
            <a:r>
              <a:rPr lang="en-GB" altLang="en-US" dirty="0"/>
              <a:t/>
            </a:r>
            <a:br>
              <a:rPr lang="en-GB" altLang="en-US" dirty="0"/>
            </a:br>
            <a:r>
              <a:rPr lang="en-GB" altLang="en-US" dirty="0"/>
              <a:t/>
            </a:r>
            <a:br>
              <a:rPr lang="en-GB" altLang="en-US" dirty="0"/>
            </a:br>
            <a:r>
              <a:rPr lang="en-GB" altLang="en-US" dirty="0"/>
              <a:t/>
            </a:r>
            <a:br>
              <a:rPr lang="en-GB" altLang="en-US" dirty="0"/>
            </a:br>
            <a:r>
              <a:rPr lang="en-GB" altLang="en-US" dirty="0"/>
              <a:t/>
            </a:r>
            <a:br>
              <a:rPr lang="en-GB" altLang="en-US" dirty="0"/>
            </a:br>
            <a:r>
              <a:rPr lang="en-GB" altLang="en-US" dirty="0"/>
              <a:t/>
            </a:r>
            <a:br>
              <a:rPr lang="en-GB" altLang="en-US" dirty="0"/>
            </a:br>
            <a:endParaRPr lang="en-GB" altLang="en-US" dirty="0">
              <a:solidFill>
                <a:srgbClr val="FF0000"/>
              </a:solidFill>
            </a:endParaRPr>
          </a:p>
        </p:txBody>
      </p:sp>
      <p:sp>
        <p:nvSpPr>
          <p:cNvPr id="9219" name="Content Placeholder 2">
            <a:extLst>
              <a:ext uri="{FF2B5EF4-FFF2-40B4-BE49-F238E27FC236}">
                <a16:creationId xmlns:a16="http://schemas.microsoft.com/office/drawing/2014/main" id="{E711E851-0055-1A50-2953-E5E5F4019EE5}"/>
              </a:ext>
            </a:extLst>
          </p:cNvPr>
          <p:cNvSpPr>
            <a:spLocks noGrp="1"/>
          </p:cNvSpPr>
          <p:nvPr>
            <p:ph idx="1"/>
          </p:nvPr>
        </p:nvSpPr>
        <p:spPr>
          <a:xfrm>
            <a:off x="3067050" y="2276476"/>
            <a:ext cx="6057900" cy="3744913"/>
          </a:xfrm>
        </p:spPr>
        <p:txBody>
          <a:bodyPr rtlCol="0">
            <a:normAutofit fontScale="62500" lnSpcReduction="20000"/>
          </a:bodyPr>
          <a:lstStyle/>
          <a:p>
            <a:pPr marL="0" indent="0" algn="ctr">
              <a:buNone/>
              <a:defRPr/>
            </a:pPr>
            <a:r>
              <a:rPr lang="en-GB" altLang="en-US" dirty="0"/>
              <a:t/>
            </a:r>
            <a:br>
              <a:rPr lang="en-GB" altLang="en-US" dirty="0"/>
            </a:br>
            <a:endParaRPr lang="en-GB" altLang="en-US" dirty="0"/>
          </a:p>
          <a:p>
            <a:pPr marL="0" indent="0" algn="ctr">
              <a:buNone/>
              <a:defRPr/>
            </a:pPr>
            <a:r>
              <a:rPr lang="en-GB" altLang="en-US" sz="5200" dirty="0"/>
              <a:t>Reading </a:t>
            </a:r>
            <a:r>
              <a:rPr lang="en-GB" altLang="en-US" sz="5200" i="1" dirty="0"/>
              <a:t>to</a:t>
            </a:r>
            <a:r>
              <a:rPr lang="en-GB" altLang="en-US" sz="5200" dirty="0"/>
              <a:t> children</a:t>
            </a:r>
          </a:p>
          <a:p>
            <a:pPr marL="0" indent="0" algn="ctr">
              <a:buNone/>
              <a:defRPr/>
            </a:pPr>
            <a:endParaRPr lang="en-GB" altLang="en-US" sz="5200" dirty="0"/>
          </a:p>
          <a:p>
            <a:pPr marL="0" indent="0" algn="ctr">
              <a:buNone/>
              <a:defRPr/>
            </a:pPr>
            <a:r>
              <a:rPr lang="en-GB" altLang="en-US" sz="5200" dirty="0"/>
              <a:t/>
            </a:r>
            <a:br>
              <a:rPr lang="en-GB" altLang="en-US" sz="5200" dirty="0"/>
            </a:br>
            <a:r>
              <a:rPr lang="en-GB" altLang="en-US" sz="5200" dirty="0"/>
              <a:t>Reading </a:t>
            </a:r>
            <a:r>
              <a:rPr lang="en-GB" altLang="en-US" sz="5200" i="1" dirty="0"/>
              <a:t>with </a:t>
            </a:r>
            <a:r>
              <a:rPr lang="en-GB" altLang="en-US" sz="5200" dirty="0"/>
              <a:t>children</a:t>
            </a:r>
          </a:p>
          <a:p>
            <a:pPr marL="0" indent="0" algn="ctr">
              <a:buNone/>
              <a:defRPr/>
            </a:pPr>
            <a:endParaRPr lang="en-GB" altLang="en-US" sz="5200" dirty="0"/>
          </a:p>
          <a:p>
            <a:pPr marL="0" indent="0" algn="ctr">
              <a:buNone/>
              <a:defRPr/>
            </a:pPr>
            <a:r>
              <a:rPr lang="en-GB" altLang="en-US" sz="5200" dirty="0"/>
              <a:t/>
            </a:r>
            <a:br>
              <a:rPr lang="en-GB" altLang="en-US" sz="5200" dirty="0"/>
            </a:br>
            <a:r>
              <a:rPr lang="en-GB" altLang="en-US" sz="5200" dirty="0"/>
              <a:t>Reading </a:t>
            </a:r>
            <a:r>
              <a:rPr lang="en-GB" altLang="en-US" sz="5200" i="1" dirty="0"/>
              <a:t>by </a:t>
            </a:r>
            <a:r>
              <a:rPr lang="en-GB" altLang="en-US" sz="5200" dirty="0"/>
              <a:t>children</a:t>
            </a:r>
          </a:p>
        </p:txBody>
      </p:sp>
      <p:pic>
        <p:nvPicPr>
          <p:cNvPr id="28676" name="Picture 4">
            <a:extLst>
              <a:ext uri="{FF2B5EF4-FFF2-40B4-BE49-F238E27FC236}">
                <a16:creationId xmlns:a16="http://schemas.microsoft.com/office/drawing/2014/main" id="{0EA6DB10-63AA-EF16-DD92-801C181C13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2492376"/>
            <a:ext cx="21590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CE01-4200-D5DC-19FC-4FF99ECF7699}"/>
              </a:ext>
            </a:extLst>
          </p:cNvPr>
          <p:cNvSpPr>
            <a:spLocks noGrp="1"/>
          </p:cNvSpPr>
          <p:nvPr>
            <p:ph type="ctrTitle"/>
          </p:nvPr>
        </p:nvSpPr>
        <p:spPr>
          <a:xfrm>
            <a:off x="2895600" y="1989139"/>
            <a:ext cx="6400800" cy="2376487"/>
          </a:xfrm>
        </p:spPr>
        <p:txBody>
          <a:bodyPr rtlCol="0">
            <a:normAutofit fontScale="90000"/>
          </a:bodyPr>
          <a:lstStyle/>
          <a:p>
            <a:pPr>
              <a:defRPr/>
            </a:pPr>
            <a:r>
              <a:rPr lang="en-GB" dirty="0">
                <a:solidFill>
                  <a:schemeClr val="accent6"/>
                </a:solidFill>
              </a:rPr>
              <a:t/>
            </a:r>
            <a:br>
              <a:rPr lang="en-GB" dirty="0">
                <a:solidFill>
                  <a:schemeClr val="accent6"/>
                </a:solidFill>
              </a:rPr>
            </a:br>
            <a:r>
              <a:rPr lang="en-GB" dirty="0"/>
              <a:t>Reading with Children</a:t>
            </a:r>
          </a:p>
        </p:txBody>
      </p:sp>
      <p:sp>
        <p:nvSpPr>
          <p:cNvPr id="3" name="Subtitle 2">
            <a:extLst>
              <a:ext uri="{FF2B5EF4-FFF2-40B4-BE49-F238E27FC236}">
                <a16:creationId xmlns:a16="http://schemas.microsoft.com/office/drawing/2014/main" id="{833CF0E7-C379-33F8-DD4F-C943FF287FA0}"/>
              </a:ext>
            </a:extLst>
          </p:cNvPr>
          <p:cNvSpPr>
            <a:spLocks noGrp="1"/>
          </p:cNvSpPr>
          <p:nvPr>
            <p:ph type="subTitle" idx="1"/>
          </p:nvPr>
        </p:nvSpPr>
        <p:spPr>
          <a:xfrm>
            <a:off x="3073400" y="1989138"/>
            <a:ext cx="6032500" cy="1008062"/>
          </a:xfrm>
        </p:spPr>
        <p:txBody>
          <a:bodyPr rtlCol="0">
            <a:normAutofit/>
          </a:bodyPr>
          <a:lstStyle/>
          <a:p>
            <a:pPr>
              <a:defRPr/>
            </a:pPr>
            <a:r>
              <a:rPr lang="en-GB" sz="3600" dirty="0"/>
              <a:t>Today we will focus on:</a:t>
            </a:r>
          </a:p>
          <a:p>
            <a:pPr>
              <a:defRPr/>
            </a:pPr>
            <a:endParaRPr lang="en-GB" sz="3600" dirty="0">
              <a:solidFill>
                <a:schemeClr val="accent6"/>
              </a:solidFill>
            </a:endParaRPr>
          </a:p>
        </p:txBody>
      </p:sp>
      <p:pic>
        <p:nvPicPr>
          <p:cNvPr id="29700" name="Picture 3">
            <a:extLst>
              <a:ext uri="{FF2B5EF4-FFF2-40B4-BE49-F238E27FC236}">
                <a16:creationId xmlns:a16="http://schemas.microsoft.com/office/drawing/2014/main" id="{471E4F41-8108-3939-FA5C-850B6443F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3489" y="4508500"/>
            <a:ext cx="21050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A8EE-D125-4928-BE41-1AFF84546990}"/>
              </a:ext>
            </a:extLst>
          </p:cNvPr>
          <p:cNvSpPr>
            <a:spLocks noGrp="1"/>
          </p:cNvSpPr>
          <p:nvPr>
            <p:ph type="title"/>
          </p:nvPr>
        </p:nvSpPr>
        <p:spPr>
          <a:xfrm>
            <a:off x="838200" y="313755"/>
            <a:ext cx="10515600" cy="1325563"/>
          </a:xfrm>
        </p:spPr>
        <p:txBody>
          <a:bodyPr>
            <a:normAutofit/>
          </a:bodyPr>
          <a:lstStyle/>
          <a:p>
            <a:pPr algn="ctr"/>
            <a:r>
              <a:rPr lang="en-GB" sz="5400" b="1" dirty="0"/>
              <a:t> </a:t>
            </a:r>
            <a:r>
              <a:rPr lang="en-GB" sz="5400" b="1"/>
              <a:t>Poetry in Years 1 and 2</a:t>
            </a:r>
            <a:endParaRPr lang="en-GB" sz="5400" b="1" dirty="0"/>
          </a:p>
        </p:txBody>
      </p:sp>
      <p:sp>
        <p:nvSpPr>
          <p:cNvPr id="3" name="Content Placeholder 2">
            <a:extLst>
              <a:ext uri="{FF2B5EF4-FFF2-40B4-BE49-F238E27FC236}">
                <a16:creationId xmlns:a16="http://schemas.microsoft.com/office/drawing/2014/main" id="{B20992D3-6396-48DA-9FAA-D3C7345DCEAA}"/>
              </a:ext>
            </a:extLst>
          </p:cNvPr>
          <p:cNvSpPr>
            <a:spLocks noGrp="1"/>
          </p:cNvSpPr>
          <p:nvPr>
            <p:ph idx="1"/>
          </p:nvPr>
        </p:nvSpPr>
        <p:spPr/>
        <p:txBody>
          <a:bodyPr>
            <a:normAutofit/>
          </a:bodyPr>
          <a:lstStyle/>
          <a:p>
            <a:pPr marL="0" indent="0">
              <a:buNone/>
            </a:pPr>
            <a:endParaRPr lang="en-GB" sz="4800" dirty="0"/>
          </a:p>
          <a:p>
            <a:pPr marL="0" indent="0">
              <a:buNone/>
            </a:pPr>
            <a:endParaRPr lang="en-GB" sz="4800" dirty="0"/>
          </a:p>
          <a:p>
            <a:pPr marL="0" indent="0">
              <a:buNone/>
            </a:pPr>
            <a:r>
              <a:rPr lang="en-GB" sz="4800" dirty="0"/>
              <a:t>Poem Books are taken home every Friday and your child can share the Poem of the Week with you.</a:t>
            </a:r>
          </a:p>
        </p:txBody>
      </p:sp>
      <p:sp>
        <p:nvSpPr>
          <p:cNvPr id="4" name="Slide Number Placeholder 3">
            <a:extLst>
              <a:ext uri="{FF2B5EF4-FFF2-40B4-BE49-F238E27FC236}">
                <a16:creationId xmlns:a16="http://schemas.microsoft.com/office/drawing/2014/main" id="{71EB12B0-EBCF-4356-986C-B17E2DA77670}"/>
              </a:ext>
            </a:extLst>
          </p:cNvPr>
          <p:cNvSpPr>
            <a:spLocks noGrp="1"/>
          </p:cNvSpPr>
          <p:nvPr>
            <p:ph type="sldNum" sz="quarter" idx="12"/>
          </p:nvPr>
        </p:nvSpPr>
        <p:spPr/>
        <p:txBody>
          <a:bodyPr/>
          <a:lstStyle/>
          <a:p>
            <a:fld id="{D2D9DC15-C497-4341-9D16-72526D7FF39A}" type="slidenum">
              <a:rPr lang="en-GB" smtClean="0"/>
              <a:t>34</a:t>
            </a:fld>
            <a:endParaRPr lang="en-GB" dirty="0"/>
          </a:p>
        </p:txBody>
      </p:sp>
      <p:pic>
        <p:nvPicPr>
          <p:cNvPr id="8" name="Picture 7" descr="A picture containing text, clipart&#10;&#10;Description automatically generated">
            <a:extLst>
              <a:ext uri="{FF2B5EF4-FFF2-40B4-BE49-F238E27FC236}">
                <a16:creationId xmlns:a16="http://schemas.microsoft.com/office/drawing/2014/main" id="{D2E6C748-4B75-4593-B149-8F97F56A46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371601" y="1825625"/>
            <a:ext cx="10319656" cy="1603375"/>
          </a:xfrm>
          <a:prstGeom prst="rect">
            <a:avLst/>
          </a:prstGeom>
        </p:spPr>
      </p:pic>
    </p:spTree>
    <p:extLst>
      <p:ext uri="{BB962C8B-B14F-4D97-AF65-F5344CB8AC3E}">
        <p14:creationId xmlns:p14="http://schemas.microsoft.com/office/powerpoint/2010/main" val="212948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6012F49-288A-6CF5-BD52-4C1B147796BE}"/>
              </a:ext>
            </a:extLst>
          </p:cNvPr>
          <p:cNvSpPr>
            <a:spLocks noChangeArrowheads="1"/>
          </p:cNvSpPr>
          <p:nvPr/>
        </p:nvSpPr>
        <p:spPr bwMode="auto">
          <a:xfrm>
            <a:off x="3432176" y="1412876"/>
            <a:ext cx="470217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p:txBody>
      </p:sp>
      <p:sp>
        <p:nvSpPr>
          <p:cNvPr id="2" name="Rectangle 1">
            <a:extLst>
              <a:ext uri="{FF2B5EF4-FFF2-40B4-BE49-F238E27FC236}">
                <a16:creationId xmlns:a16="http://schemas.microsoft.com/office/drawing/2014/main" id="{466935A5-F6F4-491D-B707-9134FA3CE54E}"/>
              </a:ext>
            </a:extLst>
          </p:cNvPr>
          <p:cNvSpPr/>
          <p:nvPr/>
        </p:nvSpPr>
        <p:spPr>
          <a:xfrm>
            <a:off x="2279576" y="1124745"/>
            <a:ext cx="7200800" cy="5132944"/>
          </a:xfrm>
          <a:prstGeom prst="rect">
            <a:avLst/>
          </a:prstGeom>
        </p:spPr>
        <p:txBody>
          <a:bodyPr>
            <a:spAutoFit/>
          </a:bodyPr>
          <a:lstStyle/>
          <a:p>
            <a:pPr algn="ctr">
              <a:lnSpc>
                <a:spcPct val="115000"/>
              </a:lnSpc>
              <a:defRPr/>
            </a:pPr>
            <a:r>
              <a:rPr lang="en-GB" sz="3200" dirty="0">
                <a:ln w="12700" cap="flat" cmpd="sng" algn="ctr">
                  <a:solidFill>
                    <a:srgbClr val="8064A2"/>
                  </a:solidFill>
                  <a:prstDash val="solid"/>
                  <a:round/>
                </a:ln>
                <a:ea typeface="Calibri" panose="020F0502020204030204" pitchFamily="34" charset="0"/>
                <a:cs typeface="Times New Roman" panose="02020603050405020304" pitchFamily="18" charset="0"/>
              </a:rPr>
              <a:t>Early Literacy Skills</a:t>
            </a:r>
            <a:endParaRPr lang="en-GB" sz="3200" dirty="0">
              <a:ea typeface="Calibri" panose="020F0502020204030204" pitchFamily="34" charset="0"/>
              <a:cs typeface="Times New Roman" panose="02020603050405020304" pitchFamily="18" charset="0"/>
            </a:endParaRPr>
          </a:p>
          <a:p>
            <a:pPr algn="ctr">
              <a:lnSpc>
                <a:spcPct val="115000"/>
              </a:lnSpc>
              <a:defRPr/>
            </a:pPr>
            <a:r>
              <a:rPr lang="en-GB" dirty="0">
                <a:ea typeface="Calibri" panose="020F0502020204030204" pitchFamily="34" charset="0"/>
                <a:cs typeface="Times New Roman" panose="02020603050405020304" pitchFamily="18" charset="0"/>
              </a:rPr>
              <a:t> </a:t>
            </a:r>
          </a:p>
          <a:p>
            <a:pPr algn="ctr">
              <a:lnSpc>
                <a:spcPct val="115000"/>
              </a:lnSpc>
              <a:defRPr/>
            </a:pPr>
            <a:endParaRPr lang="en-GB" sz="1200" dirty="0">
              <a:ea typeface="Calibri" panose="020F0502020204030204" pitchFamily="34" charset="0"/>
              <a:cs typeface="Times New Roman" panose="02020603050405020304" pitchFamily="18" charset="0"/>
            </a:endParaRPr>
          </a:p>
          <a:p>
            <a:pPr algn="ctr">
              <a:lnSpc>
                <a:spcPct val="115000"/>
              </a:lnSpc>
              <a:tabLst>
                <a:tab pos="2476500" algn="l"/>
              </a:tabLst>
              <a:defRPr/>
            </a:pPr>
            <a:r>
              <a:rPr lang="en-GB" sz="2400" dirty="0">
                <a:ea typeface="Calibri" panose="020F0502020204030204" pitchFamily="34" charset="0"/>
                <a:cs typeface="Times New Roman" panose="02020603050405020304" pitchFamily="18" charset="0"/>
              </a:rPr>
              <a:t>When children are acquiring early literacy skills, they should be given resources that give them success, enjoyment and understanding at this early stage.  </a:t>
            </a:r>
          </a:p>
          <a:p>
            <a:pPr algn="ctr">
              <a:lnSpc>
                <a:spcPct val="115000"/>
              </a:lnSpc>
              <a:tabLst>
                <a:tab pos="2476500" algn="l"/>
              </a:tabLst>
              <a:defRPr/>
            </a:pPr>
            <a:endParaRPr lang="en-GB" sz="2400" dirty="0">
              <a:ea typeface="Calibri" panose="020F0502020204030204" pitchFamily="34" charset="0"/>
              <a:cs typeface="Times New Roman" panose="02020603050405020304" pitchFamily="18" charset="0"/>
            </a:endParaRPr>
          </a:p>
          <a:p>
            <a:pPr algn="ctr">
              <a:lnSpc>
                <a:spcPct val="115000"/>
              </a:lnSpc>
              <a:tabLst>
                <a:tab pos="2476500" algn="l"/>
              </a:tabLst>
              <a:defRPr/>
            </a:pPr>
            <a:r>
              <a:rPr lang="en-GB" sz="2400" dirty="0">
                <a:ea typeface="Calibri" panose="020F0502020204030204" pitchFamily="34" charset="0"/>
                <a:cs typeface="Times New Roman" panose="02020603050405020304" pitchFamily="18" charset="0"/>
              </a:rPr>
              <a:t>One such resource is </a:t>
            </a:r>
            <a:r>
              <a:rPr lang="en-GB" sz="2400" b="1" dirty="0">
                <a:ea typeface="Calibri" panose="020F0502020204030204" pitchFamily="34" charset="0"/>
                <a:cs typeface="Times New Roman" panose="02020603050405020304" pitchFamily="18" charset="0"/>
              </a:rPr>
              <a:t>Rhymes and poems.</a:t>
            </a:r>
          </a:p>
          <a:p>
            <a:pPr algn="ctr">
              <a:lnSpc>
                <a:spcPct val="115000"/>
              </a:lnSpc>
              <a:tabLst>
                <a:tab pos="2476500" algn="l"/>
              </a:tabLst>
              <a:defRPr/>
            </a:pPr>
            <a:endParaRPr lang="en-GB" sz="2400" b="1" dirty="0">
              <a:ea typeface="Calibri" panose="020F0502020204030204" pitchFamily="34" charset="0"/>
              <a:cs typeface="Times New Roman" panose="02020603050405020304" pitchFamily="18" charset="0"/>
            </a:endParaRPr>
          </a:p>
          <a:p>
            <a:pPr algn="ctr">
              <a:lnSpc>
                <a:spcPct val="115000"/>
              </a:lnSpc>
              <a:tabLst>
                <a:tab pos="2476500" algn="l"/>
              </a:tabLst>
              <a:defRPr/>
            </a:pPr>
            <a:r>
              <a:rPr lang="en-GB" sz="2000" b="1" dirty="0">
                <a:ea typeface="Calibri" panose="020F0502020204030204" pitchFamily="34" charset="0"/>
                <a:cs typeface="Times New Roman" panose="02020603050405020304" pitchFamily="18" charset="0"/>
              </a:rPr>
              <a:t>Read the rhyme ‘Pat-a-cake’.</a:t>
            </a:r>
          </a:p>
          <a:p>
            <a:pPr algn="ctr">
              <a:lnSpc>
                <a:spcPct val="115000"/>
              </a:lnSpc>
              <a:tabLst>
                <a:tab pos="2476500" algn="l"/>
              </a:tabLst>
              <a:defRPr/>
            </a:pPr>
            <a:r>
              <a:rPr lang="en-GB" sz="2000" b="1" dirty="0">
                <a:ea typeface="Calibri" panose="020F0502020204030204" pitchFamily="34" charset="0"/>
                <a:cs typeface="Times New Roman" panose="02020603050405020304" pitchFamily="18" charset="0"/>
              </a:rPr>
              <a:t>              Discuss the sounds and sight word</a:t>
            </a:r>
          </a:p>
          <a:p>
            <a:pPr algn="ctr">
              <a:lnSpc>
                <a:spcPct val="115000"/>
              </a:lnSpc>
              <a:tabLst>
                <a:tab pos="2476500" algn="l"/>
              </a:tabLst>
              <a:defRPr/>
            </a:pPr>
            <a:r>
              <a:rPr lang="en-GB" sz="2000" b="1" dirty="0">
                <a:ea typeface="Calibri" panose="020F0502020204030204" pitchFamily="34" charset="0"/>
                <a:cs typeface="Times New Roman" panose="02020603050405020304" pitchFamily="18" charset="0"/>
              </a:rPr>
              <a:t>             children would learn in the rhyme.</a:t>
            </a:r>
          </a:p>
          <a:p>
            <a:pPr algn="ctr">
              <a:lnSpc>
                <a:spcPct val="115000"/>
              </a:lnSpc>
              <a:tabLst>
                <a:tab pos="2476500" algn="l"/>
              </a:tabLst>
              <a:defRPr/>
            </a:pPr>
            <a:endParaRPr lang="en-GB" sz="2000" dirty="0">
              <a:ea typeface="Calibri" panose="020F0502020204030204" pitchFamily="34" charset="0"/>
              <a:cs typeface="Times New Roman" panose="02020603050405020304" pitchFamily="18" charset="0"/>
            </a:endParaRPr>
          </a:p>
        </p:txBody>
      </p:sp>
      <p:pic>
        <p:nvPicPr>
          <p:cNvPr id="30724" name="Picture 2">
            <a:extLst>
              <a:ext uri="{FF2B5EF4-FFF2-40B4-BE49-F238E27FC236}">
                <a16:creationId xmlns:a16="http://schemas.microsoft.com/office/drawing/2014/main" id="{EA54E3C7-3365-C659-16E6-3815AC1205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0100" y="4605339"/>
            <a:ext cx="1722438"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a:extLst>
              <a:ext uri="{FF2B5EF4-FFF2-40B4-BE49-F238E27FC236}">
                <a16:creationId xmlns:a16="http://schemas.microsoft.com/office/drawing/2014/main" id="{83B929D2-F9CA-1C70-39BF-DA86AFBCAC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58226" y="4438651"/>
            <a:ext cx="20097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
            <a:extLst>
              <a:ext uri="{FF2B5EF4-FFF2-40B4-BE49-F238E27FC236}">
                <a16:creationId xmlns:a16="http://schemas.microsoft.com/office/drawing/2014/main" id="{C04D6FFD-E2B8-FB06-5015-C38C1B4E13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9925" y="4400551"/>
            <a:ext cx="19812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0780BE8-C302-AC85-F8F4-B0524FAD8FC3}"/>
              </a:ext>
            </a:extLst>
          </p:cNvPr>
          <p:cNvSpPr>
            <a:spLocks noChangeArrowheads="1"/>
          </p:cNvSpPr>
          <p:nvPr/>
        </p:nvSpPr>
        <p:spPr bwMode="auto">
          <a:xfrm>
            <a:off x="3432176" y="1412876"/>
            <a:ext cx="470217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a:p>
            <a:pPr eaLnBrk="1" hangingPunct="1">
              <a:lnSpc>
                <a:spcPct val="100000"/>
              </a:lnSpc>
              <a:spcBef>
                <a:spcPct val="0"/>
              </a:spcBef>
              <a:buFontTx/>
              <a:buNone/>
            </a:pPr>
            <a:endParaRPr lang="en-GB" altLang="en-US" sz="1800">
              <a:latin typeface="Comic Sans MS" panose="030F0702030302020204" pitchFamily="66" charset="0"/>
            </a:endParaRPr>
          </a:p>
        </p:txBody>
      </p:sp>
      <p:sp>
        <p:nvSpPr>
          <p:cNvPr id="2" name="Rectangle 1">
            <a:extLst>
              <a:ext uri="{FF2B5EF4-FFF2-40B4-BE49-F238E27FC236}">
                <a16:creationId xmlns:a16="http://schemas.microsoft.com/office/drawing/2014/main" id="{CBC3EC54-64EE-2F61-DB5F-C3F1E9A926E5}"/>
              </a:ext>
            </a:extLst>
          </p:cNvPr>
          <p:cNvSpPr/>
          <p:nvPr/>
        </p:nvSpPr>
        <p:spPr>
          <a:xfrm>
            <a:off x="2279576" y="1124744"/>
            <a:ext cx="7200800" cy="4587410"/>
          </a:xfrm>
          <a:prstGeom prst="rect">
            <a:avLst/>
          </a:prstGeom>
        </p:spPr>
        <p:txBody>
          <a:bodyPr>
            <a:spAutoFit/>
          </a:bodyPr>
          <a:lstStyle/>
          <a:p>
            <a:pPr algn="ctr">
              <a:lnSpc>
                <a:spcPct val="115000"/>
              </a:lnSpc>
              <a:defRPr/>
            </a:pPr>
            <a:r>
              <a:rPr lang="en-GB" sz="3200" dirty="0">
                <a:ln w="12700" cap="flat" cmpd="sng" algn="ctr">
                  <a:solidFill>
                    <a:srgbClr val="8064A2"/>
                  </a:solidFill>
                  <a:prstDash val="solid"/>
                  <a:round/>
                </a:ln>
                <a:solidFill>
                  <a:schemeClr val="accent6"/>
                </a:solidFill>
                <a:ea typeface="Calibri" panose="020F0502020204030204" pitchFamily="34" charset="0"/>
                <a:cs typeface="Times New Roman" panose="02020603050405020304" pitchFamily="18" charset="0"/>
              </a:rPr>
              <a:t>Early Literacy Skills</a:t>
            </a:r>
            <a:endParaRPr lang="en-GB" sz="3200" dirty="0">
              <a:solidFill>
                <a:schemeClr val="accent6"/>
              </a:solidFill>
              <a:ea typeface="Calibri" panose="020F0502020204030204" pitchFamily="34" charset="0"/>
              <a:cs typeface="Times New Roman" panose="02020603050405020304" pitchFamily="18" charset="0"/>
            </a:endParaRPr>
          </a:p>
          <a:p>
            <a:pPr algn="ctr">
              <a:lnSpc>
                <a:spcPct val="115000"/>
              </a:lnSpc>
              <a:defRPr/>
            </a:pPr>
            <a:r>
              <a:rPr lang="en-GB" dirty="0">
                <a:solidFill>
                  <a:schemeClr val="accent6"/>
                </a:solidFill>
                <a:ea typeface="Calibri" panose="020F0502020204030204" pitchFamily="34" charset="0"/>
                <a:cs typeface="Times New Roman" panose="02020603050405020304" pitchFamily="18" charset="0"/>
              </a:rPr>
              <a:t> </a:t>
            </a:r>
          </a:p>
          <a:p>
            <a:pPr algn="ctr">
              <a:lnSpc>
                <a:spcPct val="115000"/>
              </a:lnSpc>
              <a:defRPr/>
            </a:pPr>
            <a:endParaRPr lang="en-GB" sz="1200" dirty="0">
              <a:solidFill>
                <a:schemeClr val="accent6"/>
              </a:solidFill>
              <a:ea typeface="Calibri" panose="020F0502020204030204" pitchFamily="34" charset="0"/>
              <a:cs typeface="Times New Roman" panose="02020603050405020304" pitchFamily="18" charset="0"/>
            </a:endParaRPr>
          </a:p>
          <a:p>
            <a:pPr algn="ctr">
              <a:lnSpc>
                <a:spcPct val="115000"/>
              </a:lnSpc>
              <a:tabLst>
                <a:tab pos="2476500" algn="l"/>
              </a:tabLst>
              <a:defRPr/>
            </a:pPr>
            <a:r>
              <a:rPr lang="en-GB" sz="2400" dirty="0">
                <a:solidFill>
                  <a:schemeClr val="accent6"/>
                </a:solidFill>
                <a:ea typeface="Calibri" panose="020F0502020204030204" pitchFamily="34" charset="0"/>
                <a:cs typeface="Times New Roman" panose="02020603050405020304" pitchFamily="18" charset="0"/>
              </a:rPr>
              <a:t>For children to learn to read they should be given resources that give them success, enjoyment and understanding at this early stage.  </a:t>
            </a:r>
          </a:p>
          <a:p>
            <a:pPr algn="ctr">
              <a:lnSpc>
                <a:spcPct val="115000"/>
              </a:lnSpc>
              <a:tabLst>
                <a:tab pos="2476500" algn="l"/>
              </a:tabLst>
              <a:defRPr/>
            </a:pPr>
            <a:endParaRPr lang="en-GB" sz="2400" dirty="0">
              <a:solidFill>
                <a:schemeClr val="accent6"/>
              </a:solidFill>
              <a:ea typeface="Calibri" panose="020F0502020204030204" pitchFamily="34" charset="0"/>
              <a:cs typeface="Times New Roman" panose="02020603050405020304" pitchFamily="18" charset="0"/>
            </a:endParaRPr>
          </a:p>
          <a:p>
            <a:pPr algn="ctr">
              <a:lnSpc>
                <a:spcPct val="115000"/>
              </a:lnSpc>
              <a:tabLst>
                <a:tab pos="2476500" algn="l"/>
              </a:tabLst>
              <a:defRPr/>
            </a:pPr>
            <a:r>
              <a:rPr lang="en-GB" sz="2400" dirty="0">
                <a:solidFill>
                  <a:schemeClr val="accent6"/>
                </a:solidFill>
                <a:ea typeface="Calibri" panose="020F0502020204030204" pitchFamily="34" charset="0"/>
                <a:cs typeface="Times New Roman" panose="02020603050405020304" pitchFamily="18" charset="0"/>
              </a:rPr>
              <a:t>One such resource is </a:t>
            </a:r>
            <a:r>
              <a:rPr lang="en-GB" sz="2400" b="1" dirty="0">
                <a:solidFill>
                  <a:schemeClr val="accent6"/>
                </a:solidFill>
                <a:ea typeface="Calibri" panose="020F0502020204030204" pitchFamily="34" charset="0"/>
                <a:cs typeface="Times New Roman" panose="02020603050405020304" pitchFamily="18" charset="0"/>
              </a:rPr>
              <a:t>nursery rhymes and pre reading rhymes.</a:t>
            </a:r>
          </a:p>
          <a:p>
            <a:pPr algn="ctr">
              <a:lnSpc>
                <a:spcPct val="115000"/>
              </a:lnSpc>
              <a:tabLst>
                <a:tab pos="2476500" algn="l"/>
              </a:tabLst>
              <a:defRPr/>
            </a:pPr>
            <a:endParaRPr lang="en-GB" sz="2400" b="1" dirty="0">
              <a:solidFill>
                <a:schemeClr val="accent6"/>
              </a:solidFill>
              <a:ea typeface="Calibri" panose="020F0502020204030204" pitchFamily="34" charset="0"/>
              <a:cs typeface="Times New Roman" panose="02020603050405020304" pitchFamily="18" charset="0"/>
            </a:endParaRPr>
          </a:p>
          <a:p>
            <a:pPr algn="ctr">
              <a:lnSpc>
                <a:spcPct val="115000"/>
              </a:lnSpc>
              <a:tabLst>
                <a:tab pos="2476500" algn="l"/>
              </a:tabLst>
              <a:defRPr/>
            </a:pPr>
            <a:r>
              <a:rPr lang="en-GB" sz="2400" b="1" dirty="0">
                <a:solidFill>
                  <a:schemeClr val="accent6"/>
                </a:solidFill>
                <a:ea typeface="Calibri" panose="020F0502020204030204" pitchFamily="34" charset="0"/>
                <a:cs typeface="Times New Roman" panose="02020603050405020304" pitchFamily="18" charset="0"/>
              </a:rPr>
              <a:t>Humpty Dumpty</a:t>
            </a:r>
            <a:endParaRPr lang="en-GB" sz="2400" dirty="0">
              <a:solidFill>
                <a:schemeClr val="accent6"/>
              </a:solidFill>
              <a:ea typeface="Calibri" panose="020F0502020204030204" pitchFamily="34" charset="0"/>
              <a:cs typeface="Times New Roman" panose="02020603050405020304" pitchFamily="18" charset="0"/>
            </a:endParaRPr>
          </a:p>
        </p:txBody>
      </p:sp>
      <p:pic>
        <p:nvPicPr>
          <p:cNvPr id="31748" name="Picture 2">
            <a:extLst>
              <a:ext uri="{FF2B5EF4-FFF2-40B4-BE49-F238E27FC236}">
                <a16:creationId xmlns:a16="http://schemas.microsoft.com/office/drawing/2014/main" id="{1C070A16-A431-5BBB-25E1-F7110653BD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0100" y="4570414"/>
            <a:ext cx="19812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a:extLst>
              <a:ext uri="{FF2B5EF4-FFF2-40B4-BE49-F238E27FC236}">
                <a16:creationId xmlns:a16="http://schemas.microsoft.com/office/drawing/2014/main" id="{B5070A5C-4B72-2D16-6AE8-7F341C601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58226" y="4438651"/>
            <a:ext cx="20097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
            <a:extLst>
              <a:ext uri="{FF2B5EF4-FFF2-40B4-BE49-F238E27FC236}">
                <a16:creationId xmlns:a16="http://schemas.microsoft.com/office/drawing/2014/main" id="{1C0646F7-8114-6C66-C495-7832E86CD1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0814"/>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AE0F521-27A9-446B-9BD1-07F0E2F8C325}"/>
              </a:ext>
            </a:extLst>
          </p:cNvPr>
          <p:cNvSpPr>
            <a:spLocks noGrp="1"/>
          </p:cNvSpPr>
          <p:nvPr>
            <p:ph type="title"/>
          </p:nvPr>
        </p:nvSpPr>
        <p:spPr>
          <a:xfrm>
            <a:off x="2038350" y="188913"/>
            <a:ext cx="7886700" cy="1325562"/>
          </a:xfrm>
        </p:spPr>
        <p:txBody>
          <a:bodyPr rtlCol="0">
            <a:normAutofit/>
          </a:bodyPr>
          <a:lstStyle/>
          <a:p>
            <a:pPr algn="ctr">
              <a:defRPr/>
            </a:pPr>
            <a:r>
              <a:rPr lang="en-GB" b="1" dirty="0">
                <a:latin typeface="+mn-lt"/>
              </a:rPr>
              <a:t>Poems and Rhymes introduce children to:</a:t>
            </a:r>
            <a:endParaRPr lang="en-GB" altLang="en-US" sz="3600" dirty="0">
              <a:latin typeface="+mn-lt"/>
            </a:endParaRPr>
          </a:p>
        </p:txBody>
      </p:sp>
      <p:sp>
        <p:nvSpPr>
          <p:cNvPr id="16387" name="Content Placeholder 2">
            <a:extLst>
              <a:ext uri="{FF2B5EF4-FFF2-40B4-BE49-F238E27FC236}">
                <a16:creationId xmlns:a16="http://schemas.microsoft.com/office/drawing/2014/main" id="{A519F29D-2C8F-4D0E-84C9-BFBEB70E0EC0}"/>
              </a:ext>
            </a:extLst>
          </p:cNvPr>
          <p:cNvSpPr>
            <a:spLocks noGrp="1"/>
          </p:cNvSpPr>
          <p:nvPr>
            <p:ph idx="1"/>
          </p:nvPr>
        </p:nvSpPr>
        <p:spPr>
          <a:xfrm>
            <a:off x="2133600" y="1514475"/>
            <a:ext cx="7696200" cy="5200650"/>
          </a:xfrm>
        </p:spPr>
        <p:txBody>
          <a:bodyPr rtlCol="0">
            <a:normAutofit fontScale="92500" lnSpcReduction="20000"/>
          </a:bodyPr>
          <a:lstStyle/>
          <a:p>
            <a:pPr marL="0" indent="0">
              <a:buNone/>
              <a:defRPr/>
            </a:pPr>
            <a:endParaRPr lang="en-GB" sz="2400" dirty="0">
              <a:solidFill>
                <a:schemeClr val="accent6"/>
              </a:solidFill>
            </a:endParaRPr>
          </a:p>
          <a:p>
            <a:pPr>
              <a:defRPr/>
            </a:pPr>
            <a:r>
              <a:rPr lang="en-GB" sz="2400" dirty="0"/>
              <a:t>Connections between print and speech</a:t>
            </a:r>
          </a:p>
          <a:p>
            <a:pPr>
              <a:defRPr/>
            </a:pPr>
            <a:r>
              <a:rPr lang="en-GB" sz="2400" dirty="0"/>
              <a:t>Early reading skills: where to start, pointing and matching, print moves from left to right, print=meaning</a:t>
            </a:r>
          </a:p>
          <a:p>
            <a:pPr>
              <a:defRPr/>
            </a:pPr>
            <a:r>
              <a:rPr lang="en-GB" sz="2400" dirty="0"/>
              <a:t>High frequency words</a:t>
            </a:r>
          </a:p>
          <a:p>
            <a:pPr>
              <a:defRPr/>
            </a:pPr>
            <a:r>
              <a:rPr lang="en-GB" sz="2400" dirty="0"/>
              <a:t>Phonics</a:t>
            </a:r>
          </a:p>
          <a:p>
            <a:pPr>
              <a:defRPr/>
            </a:pPr>
            <a:r>
              <a:rPr lang="en-GB" sz="2400" dirty="0"/>
              <a:t>New interest words</a:t>
            </a:r>
          </a:p>
          <a:p>
            <a:pPr>
              <a:defRPr/>
            </a:pPr>
            <a:r>
              <a:rPr lang="en-GB" sz="2400" dirty="0"/>
              <a:t>Punctuation</a:t>
            </a:r>
          </a:p>
          <a:p>
            <a:pPr>
              <a:defRPr/>
            </a:pPr>
            <a:r>
              <a:rPr lang="en-GB" sz="2400" dirty="0"/>
              <a:t>Expressive reading</a:t>
            </a:r>
          </a:p>
          <a:p>
            <a:pPr>
              <a:defRPr/>
            </a:pPr>
            <a:r>
              <a:rPr lang="en-GB" sz="2400" dirty="0"/>
              <a:t>New knowledge and understanding of the world</a:t>
            </a:r>
          </a:p>
          <a:p>
            <a:pPr>
              <a:defRPr/>
            </a:pPr>
            <a:r>
              <a:rPr lang="en-GB" sz="2400" dirty="0"/>
              <a:t>Interest words that will extend their vocabulary</a:t>
            </a:r>
          </a:p>
          <a:p>
            <a:pPr>
              <a:defRPr/>
            </a:pPr>
            <a:r>
              <a:rPr lang="en-GB" sz="2400" dirty="0"/>
              <a:t>Early comprehension skills</a:t>
            </a:r>
          </a:p>
          <a:p>
            <a:pPr>
              <a:defRPr/>
            </a:pPr>
            <a:endParaRPr lang="en-GB" sz="2400" dirty="0">
              <a:solidFill>
                <a:schemeClr val="accent6"/>
              </a:solidFill>
            </a:endParaRPr>
          </a:p>
          <a:p>
            <a:pPr marL="0" indent="0">
              <a:buNone/>
              <a:defRPr/>
            </a:pPr>
            <a:r>
              <a:rPr lang="en-GB" sz="2400" dirty="0">
                <a:solidFill>
                  <a:schemeClr val="accent6"/>
                </a:solidFill>
              </a:rPr>
              <a:t>                                 </a:t>
            </a:r>
            <a:endParaRPr lang="en-GB"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E780-2400-2484-7789-5F4B2837971A}"/>
              </a:ext>
            </a:extLst>
          </p:cNvPr>
          <p:cNvSpPr>
            <a:spLocks noGrp="1"/>
          </p:cNvSpPr>
          <p:nvPr>
            <p:ph type="title"/>
          </p:nvPr>
        </p:nvSpPr>
        <p:spPr>
          <a:xfrm>
            <a:off x="838200" y="365126"/>
            <a:ext cx="10515600" cy="949984"/>
          </a:xfrm>
        </p:spPr>
        <p:txBody>
          <a:bodyPr>
            <a:normAutofit fontScale="90000"/>
          </a:bodyPr>
          <a:lstStyle/>
          <a:p>
            <a:pPr algn="ctr"/>
            <a:r>
              <a:rPr lang="en-US" sz="8000" dirty="0">
                <a:solidFill>
                  <a:schemeClr val="accent2"/>
                </a:solidFill>
                <a:latin typeface="Comic Sans MS" panose="030F0702030302020204" pitchFamily="66" charset="0"/>
              </a:rPr>
              <a:t>An Autumn Greeting</a:t>
            </a:r>
            <a:endParaRPr lang="en-GB" sz="8000" dirty="0">
              <a:solidFill>
                <a:schemeClr val="accent2"/>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B33C129E-21AF-A021-50EE-01835EC7613D}"/>
              </a:ext>
            </a:extLst>
          </p:cNvPr>
          <p:cNvSpPr>
            <a:spLocks noGrp="1"/>
          </p:cNvSpPr>
          <p:nvPr>
            <p:ph idx="1"/>
          </p:nvPr>
        </p:nvSpPr>
        <p:spPr/>
        <p:txBody>
          <a:bodyPr/>
          <a:lstStyle/>
          <a:p>
            <a:pPr marL="0" indent="0">
              <a:buNone/>
            </a:pPr>
            <a:r>
              <a:rPr lang="en-US" sz="3800" dirty="0">
                <a:latin typeface="Comic Sans MS" panose="030F0702030302020204" pitchFamily="66" charset="0"/>
              </a:rPr>
              <a:t>“</a:t>
            </a:r>
            <a:r>
              <a:rPr lang="en-US" sz="3800" dirty="0">
                <a:solidFill>
                  <a:srgbClr val="C00000"/>
                </a:solidFill>
                <a:latin typeface="Comic Sans MS" panose="030F0702030302020204" pitchFamily="66" charset="0"/>
              </a:rPr>
              <a:t>Come”, said the Leaves to the Wind one day.</a:t>
            </a:r>
          </a:p>
          <a:p>
            <a:pPr marL="0" indent="0">
              <a:buNone/>
            </a:pPr>
            <a:r>
              <a:rPr lang="en-US" sz="3800" dirty="0">
                <a:solidFill>
                  <a:srgbClr val="FF0000"/>
                </a:solidFill>
                <a:latin typeface="Comic Sans MS" panose="030F0702030302020204" pitchFamily="66" charset="0"/>
              </a:rPr>
              <a:t>“Come over the meadow and we will play.</a:t>
            </a:r>
          </a:p>
          <a:p>
            <a:pPr marL="0" indent="0">
              <a:buNone/>
            </a:pPr>
            <a:r>
              <a:rPr lang="en-US" sz="3800" dirty="0">
                <a:solidFill>
                  <a:srgbClr val="FF6600"/>
                </a:solidFill>
                <a:latin typeface="Comic Sans MS" panose="030F0702030302020204" pitchFamily="66" charset="0"/>
              </a:rPr>
              <a:t> Put on your dresses of red and </a:t>
            </a:r>
            <a:r>
              <a:rPr lang="en-US" sz="3800" dirty="0" smtClean="0">
                <a:solidFill>
                  <a:srgbClr val="FF6600"/>
                </a:solidFill>
                <a:latin typeface="Comic Sans MS" panose="030F0702030302020204" pitchFamily="66" charset="0"/>
              </a:rPr>
              <a:t>gold</a:t>
            </a:r>
            <a:r>
              <a:rPr lang="en-US" sz="3800" dirty="0">
                <a:solidFill>
                  <a:srgbClr val="FF6600"/>
                </a:solidFill>
                <a:latin typeface="Comic Sans MS" panose="030F0702030302020204" pitchFamily="66" charset="0"/>
              </a:rPr>
              <a:t>.</a:t>
            </a:r>
          </a:p>
          <a:p>
            <a:pPr marL="0" indent="0">
              <a:buNone/>
            </a:pPr>
            <a:r>
              <a:rPr lang="en-US" sz="3800" dirty="0">
                <a:solidFill>
                  <a:srgbClr val="FFC000"/>
                </a:solidFill>
                <a:latin typeface="Comic Sans MS" panose="030F0702030302020204" pitchFamily="66" charset="0"/>
              </a:rPr>
              <a:t> For summer is gone and the days grow cold.”</a:t>
            </a:r>
          </a:p>
          <a:p>
            <a:pPr marL="0" indent="0">
              <a:buNone/>
            </a:pPr>
            <a:endParaRPr lang="en-US" sz="3800" dirty="0">
              <a:solidFill>
                <a:srgbClr val="FFC000"/>
              </a:solidFill>
              <a:latin typeface="Comic Sans MS" panose="030F0702030302020204" pitchFamily="66" charset="0"/>
            </a:endParaRPr>
          </a:p>
          <a:p>
            <a:endParaRPr lang="en-GB" dirty="0"/>
          </a:p>
        </p:txBody>
      </p:sp>
      <p:sp>
        <p:nvSpPr>
          <p:cNvPr id="4" name="Slide Number Placeholder 3">
            <a:extLst>
              <a:ext uri="{FF2B5EF4-FFF2-40B4-BE49-F238E27FC236}">
                <a16:creationId xmlns:a16="http://schemas.microsoft.com/office/drawing/2014/main" id="{E3955F29-6267-E212-608D-6F3F8E4F9DFD}"/>
              </a:ext>
            </a:extLst>
          </p:cNvPr>
          <p:cNvSpPr>
            <a:spLocks noGrp="1"/>
          </p:cNvSpPr>
          <p:nvPr>
            <p:ph type="sldNum" sz="quarter" idx="12"/>
          </p:nvPr>
        </p:nvSpPr>
        <p:spPr/>
        <p:txBody>
          <a:bodyPr/>
          <a:lstStyle/>
          <a:p>
            <a:fld id="{D2D9DC15-C497-4341-9D16-72526D7FF39A}" type="slidenum">
              <a:rPr lang="en-GB" smtClean="0"/>
              <a:t>38</a:t>
            </a:fld>
            <a:endParaRPr lang="en-GB" dirty="0"/>
          </a:p>
        </p:txBody>
      </p:sp>
      <p:sp>
        <p:nvSpPr>
          <p:cNvPr id="5" name="AutoShape 2" descr="template">
            <a:extLst>
              <a:ext uri="{FF2B5EF4-FFF2-40B4-BE49-F238E27FC236}">
                <a16:creationId xmlns:a16="http://schemas.microsoft.com/office/drawing/2014/main" id="{12B55D15-36FF-8C81-D0B0-5747423D2E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a:extLst>
              <a:ext uri="{FF2B5EF4-FFF2-40B4-BE49-F238E27FC236}">
                <a16:creationId xmlns:a16="http://schemas.microsoft.com/office/drawing/2014/main" id="{B6BFF2F2-35AE-8E2A-328B-5451A6B549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27814" y="4130402"/>
            <a:ext cx="12192000" cy="5916858"/>
          </a:xfrm>
          <a:prstGeom prst="rect">
            <a:avLst/>
          </a:prstGeom>
        </p:spPr>
      </p:pic>
      <p:sp>
        <p:nvSpPr>
          <p:cNvPr id="20" name="TextBox 19">
            <a:extLst>
              <a:ext uri="{FF2B5EF4-FFF2-40B4-BE49-F238E27FC236}">
                <a16:creationId xmlns:a16="http://schemas.microsoft.com/office/drawing/2014/main" id="{2758CEA0-2E5F-A1A2-199D-27FCC1D22EA1}"/>
              </a:ext>
            </a:extLst>
          </p:cNvPr>
          <p:cNvSpPr txBox="1"/>
          <p:nvPr/>
        </p:nvSpPr>
        <p:spPr>
          <a:xfrm>
            <a:off x="152400" y="10722990"/>
            <a:ext cx="12192000" cy="230832"/>
          </a:xfrm>
          <a:prstGeom prst="rect">
            <a:avLst/>
          </a:prstGeom>
          <a:noFill/>
        </p:spPr>
        <p:txBody>
          <a:bodyPr wrap="square" rtlCol="0">
            <a:spAutoFit/>
          </a:bodyPr>
          <a:lstStyle/>
          <a:p>
            <a:r>
              <a:rPr lang="en-GB" sz="900">
                <a:hlinkClick r:id="rId4" tooltip="https://freepngimg.com/png/20339-transparent-fall-leaves-border"/>
              </a:rPr>
              <a:t>This Photo</a:t>
            </a:r>
            <a:r>
              <a:rPr lang="en-GB" sz="900"/>
              <a:t> by Unknown Author is licensed under </a:t>
            </a:r>
            <a:r>
              <a:rPr lang="en-GB" sz="900">
                <a:hlinkClick r:id="rId5" tooltip="https://creativecommons.org/licenses/by-nc/3.0/"/>
              </a:rPr>
              <a:t>CC BY-NC</a:t>
            </a:r>
            <a:endParaRPr lang="en-GB" sz="900"/>
          </a:p>
        </p:txBody>
      </p:sp>
      <p:pic>
        <p:nvPicPr>
          <p:cNvPr id="22" name="Picture 21">
            <a:extLst>
              <a:ext uri="{FF2B5EF4-FFF2-40B4-BE49-F238E27FC236}">
                <a16:creationId xmlns:a16="http://schemas.microsoft.com/office/drawing/2014/main" id="{6DF8783F-E94E-7044-CFB6-3DED1572311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983342" y="4547548"/>
            <a:ext cx="2202918" cy="1256449"/>
          </a:xfrm>
          <a:prstGeom prst="rect">
            <a:avLst/>
          </a:prstGeom>
        </p:spPr>
      </p:pic>
      <p:sp>
        <p:nvSpPr>
          <p:cNvPr id="23" name="TextBox 22">
            <a:extLst>
              <a:ext uri="{FF2B5EF4-FFF2-40B4-BE49-F238E27FC236}">
                <a16:creationId xmlns:a16="http://schemas.microsoft.com/office/drawing/2014/main" id="{560FFBAA-9AC1-EF35-B2A3-89D49409F666}"/>
              </a:ext>
            </a:extLst>
          </p:cNvPr>
          <p:cNvSpPr txBox="1"/>
          <p:nvPr/>
        </p:nvSpPr>
        <p:spPr>
          <a:xfrm>
            <a:off x="783509" y="7088831"/>
            <a:ext cx="54691" cy="6878806"/>
          </a:xfrm>
          <a:prstGeom prst="rect">
            <a:avLst/>
          </a:prstGeom>
          <a:noFill/>
        </p:spPr>
        <p:txBody>
          <a:bodyPr wrap="square" rtlCol="0">
            <a:spAutoFit/>
          </a:bodyPr>
          <a:lstStyle/>
          <a:p>
            <a:r>
              <a:rPr lang="en-GB" sz="900" dirty="0">
                <a:hlinkClick r:id="rId7" tooltip="https://aigeira.org/activities/swimming/"/>
              </a:rPr>
              <a:t>This Photo</a:t>
            </a:r>
            <a:r>
              <a:rPr lang="en-GB" sz="900" dirty="0"/>
              <a:t> by Unknown Author is licensed under </a:t>
            </a:r>
            <a:r>
              <a:rPr lang="en-GB" sz="900" dirty="0">
                <a:hlinkClick r:id="rId8" tooltip="https://creativecommons.org/licenses/by-nc-sa/3.0/"/>
              </a:rPr>
              <a:t>CC BY-SA-NC</a:t>
            </a:r>
            <a:endParaRPr lang="en-GB" sz="900" dirty="0"/>
          </a:p>
        </p:txBody>
      </p:sp>
    </p:spTree>
    <p:extLst>
      <p:ext uri="{BB962C8B-B14F-4D97-AF65-F5344CB8AC3E}">
        <p14:creationId xmlns:p14="http://schemas.microsoft.com/office/powerpoint/2010/main" val="2592276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9FDE-5C0A-4BDD-AE00-85E16447B7AA}"/>
              </a:ext>
            </a:extLst>
          </p:cNvPr>
          <p:cNvSpPr>
            <a:spLocks noGrp="1"/>
          </p:cNvSpPr>
          <p:nvPr>
            <p:ph type="title"/>
          </p:nvPr>
        </p:nvSpPr>
        <p:spPr>
          <a:xfrm>
            <a:off x="838200" y="136525"/>
            <a:ext cx="10515600" cy="1554163"/>
          </a:xfrm>
        </p:spPr>
        <p:txBody>
          <a:bodyPr>
            <a:normAutofit/>
          </a:bodyPr>
          <a:lstStyle/>
          <a:p>
            <a:pPr algn="ctr"/>
            <a:r>
              <a:rPr lang="en-US" sz="6000" dirty="0">
                <a:solidFill>
                  <a:srgbClr val="FF6600"/>
                </a:solidFill>
                <a:latin typeface="Comic Sans MS" panose="030F0702030302020204" pitchFamily="66" charset="0"/>
              </a:rPr>
              <a:t>An Autumn Greeting Year 1</a:t>
            </a:r>
            <a:endParaRPr lang="en-GB" sz="6000" dirty="0">
              <a:solidFill>
                <a:srgbClr val="FF66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A50C5D67-2713-4236-B5B7-F44B5197E064}"/>
              </a:ext>
            </a:extLst>
          </p:cNvPr>
          <p:cNvSpPr>
            <a:spLocks noGrp="1"/>
          </p:cNvSpPr>
          <p:nvPr>
            <p:ph idx="1"/>
          </p:nvPr>
        </p:nvSpPr>
        <p:spPr/>
        <p:txBody>
          <a:bodyPr>
            <a:normAutofit/>
          </a:bodyPr>
          <a:lstStyle/>
          <a:p>
            <a:pPr marL="0" indent="0" algn="ctr">
              <a:buNone/>
            </a:pPr>
            <a:r>
              <a:rPr lang="en-GB" sz="7200" dirty="0"/>
              <a:t>Discuss the learning </a:t>
            </a:r>
          </a:p>
          <a:p>
            <a:pPr marL="0" indent="0" algn="ctr">
              <a:buNone/>
            </a:pPr>
            <a:r>
              <a:rPr lang="en-GB" sz="7200" dirty="0"/>
              <a:t>in the poem</a:t>
            </a:r>
          </a:p>
        </p:txBody>
      </p:sp>
      <p:sp>
        <p:nvSpPr>
          <p:cNvPr id="4" name="Slide Number Placeholder 3">
            <a:extLst>
              <a:ext uri="{FF2B5EF4-FFF2-40B4-BE49-F238E27FC236}">
                <a16:creationId xmlns:a16="http://schemas.microsoft.com/office/drawing/2014/main" id="{E4E177B8-BD11-4886-B3D8-E13DC72B017D}"/>
              </a:ext>
            </a:extLst>
          </p:cNvPr>
          <p:cNvSpPr>
            <a:spLocks noGrp="1"/>
          </p:cNvSpPr>
          <p:nvPr>
            <p:ph type="sldNum" sz="quarter" idx="12"/>
          </p:nvPr>
        </p:nvSpPr>
        <p:spPr/>
        <p:txBody>
          <a:bodyPr/>
          <a:lstStyle/>
          <a:p>
            <a:fld id="{D2D9DC15-C497-4341-9D16-72526D7FF39A}" type="slidenum">
              <a:rPr lang="en-GB" smtClean="0"/>
              <a:t>39</a:t>
            </a:fld>
            <a:endParaRPr lang="en-GB" dirty="0"/>
          </a:p>
        </p:txBody>
      </p:sp>
    </p:spTree>
    <p:extLst>
      <p:ext uri="{BB962C8B-B14F-4D97-AF65-F5344CB8AC3E}">
        <p14:creationId xmlns:p14="http://schemas.microsoft.com/office/powerpoint/2010/main" val="905881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423983"/>
            <a:ext cx="8229600" cy="1584176"/>
          </a:xfrm>
        </p:spPr>
        <p:txBody>
          <a:bodyPr>
            <a:noAutofit/>
          </a:bodyPr>
          <a:lstStyle/>
          <a:p>
            <a:r>
              <a:rPr lang="en-GB" sz="3600" b="1" dirty="0">
                <a:latin typeface="Calibri"/>
                <a:cs typeface="Calibri"/>
              </a:rPr>
              <a:t>Answer these questions:</a:t>
            </a:r>
            <a:r>
              <a:rPr lang="en-GB" sz="3600" dirty="0">
                <a:latin typeface="Calibri"/>
                <a:cs typeface="Calibri"/>
              </a:rPr>
              <a:t/>
            </a:r>
            <a:br>
              <a:rPr lang="en-GB" sz="3600" dirty="0">
                <a:latin typeface="Calibri"/>
                <a:cs typeface="Calibri"/>
              </a:rPr>
            </a:br>
            <a:r>
              <a:rPr lang="en-GB" sz="3600" dirty="0">
                <a:latin typeface="Calibri"/>
                <a:cs typeface="Calibri"/>
              </a:rPr>
              <a:t/>
            </a:r>
            <a:br>
              <a:rPr lang="en-GB" sz="3600" dirty="0">
                <a:latin typeface="Calibri"/>
                <a:cs typeface="Calibri"/>
              </a:rPr>
            </a:br>
            <a:r>
              <a:rPr lang="en-GB" sz="3600" dirty="0">
                <a:latin typeface="Calibri"/>
                <a:cs typeface="Calibri"/>
              </a:rPr>
              <a:t>The twirup slikented loricantly noft the werfe. It vertered dwarnt the nipson veriforb. Jusnunctally, the twirup pooled </a:t>
            </a:r>
            <a:r>
              <a:rPr lang="en-GB" sz="3600" dirty="0" smtClean="0">
                <a:latin typeface="Calibri"/>
                <a:cs typeface="Calibri"/>
              </a:rPr>
              <a:t>an </a:t>
            </a:r>
            <a:r>
              <a:rPr lang="en-GB" sz="3600" dirty="0">
                <a:latin typeface="Calibri"/>
                <a:cs typeface="Calibri"/>
              </a:rPr>
              <a:t>olky twend who was spooling round the borve.</a:t>
            </a:r>
          </a:p>
        </p:txBody>
      </p:sp>
      <p:sp>
        <p:nvSpPr>
          <p:cNvPr id="3" name="Content Placeholder 2"/>
          <p:cNvSpPr>
            <a:spLocks noGrp="1"/>
          </p:cNvSpPr>
          <p:nvPr>
            <p:ph idx="1"/>
          </p:nvPr>
        </p:nvSpPr>
        <p:spPr>
          <a:xfrm>
            <a:off x="2012477" y="4298941"/>
            <a:ext cx="8229600" cy="2088232"/>
          </a:xfrm>
        </p:spPr>
        <p:txBody>
          <a:bodyPr>
            <a:normAutofit/>
          </a:bodyPr>
          <a:lstStyle/>
          <a:p>
            <a:pPr>
              <a:buNone/>
            </a:pPr>
            <a:r>
              <a:rPr lang="en-GB" sz="3200" dirty="0">
                <a:latin typeface="Calibri"/>
                <a:cs typeface="Calibri"/>
              </a:rPr>
              <a:t>1. Where was the twirup slikening?</a:t>
            </a:r>
          </a:p>
          <a:p>
            <a:pPr>
              <a:buNone/>
            </a:pPr>
            <a:r>
              <a:rPr lang="en-GB" sz="3200" dirty="0">
                <a:latin typeface="Calibri"/>
                <a:cs typeface="Calibri"/>
              </a:rPr>
              <a:t>2. What sort of veriforb was it?</a:t>
            </a:r>
          </a:p>
          <a:p>
            <a:pPr>
              <a:buNone/>
            </a:pPr>
            <a:r>
              <a:rPr lang="en-GB" sz="3200" dirty="0">
                <a:latin typeface="Calibri"/>
                <a:cs typeface="Calibri"/>
              </a:rPr>
              <a:t>3. How would you describe the twend?</a:t>
            </a:r>
          </a:p>
          <a:p>
            <a:pPr>
              <a:buNone/>
            </a:pPr>
            <a:endParaRPr lang="en-GB" sz="3200" u="sng" dirty="0">
              <a:latin typeface="Calibri"/>
              <a:cs typeface="Calibri"/>
            </a:endParaRPr>
          </a:p>
        </p:txBody>
      </p:sp>
      <p:sp>
        <p:nvSpPr>
          <p:cNvPr id="4" name="Slide Number Placeholder 3"/>
          <p:cNvSpPr>
            <a:spLocks noGrp="1"/>
          </p:cNvSpPr>
          <p:nvPr>
            <p:ph type="sldNum" sz="quarter" idx="12"/>
          </p:nvPr>
        </p:nvSpPr>
        <p:spPr/>
        <p:txBody>
          <a:bodyPr/>
          <a:lstStyle/>
          <a:p>
            <a:fld id="{D2D9DC15-C497-4341-9D16-72526D7FF39A}" type="slidenum">
              <a:rPr lang="en-GB" smtClean="0"/>
              <a:t>4</a:t>
            </a:fld>
            <a:endParaRPr lang="en-GB" dirty="0"/>
          </a:p>
        </p:txBody>
      </p:sp>
    </p:spTree>
    <p:extLst>
      <p:ext uri="{BB962C8B-B14F-4D97-AF65-F5344CB8AC3E}">
        <p14:creationId xmlns:p14="http://schemas.microsoft.com/office/powerpoint/2010/main" val="1465937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313C-4356-19BA-1ED7-820116510497}"/>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21550051-6E19-4F36-969C-AD4C006ED507}"/>
              </a:ext>
            </a:extLst>
          </p:cNvPr>
          <p:cNvSpPr>
            <a:spLocks noGrp="1"/>
          </p:cNvSpPr>
          <p:nvPr>
            <p:ph type="sldNum" sz="quarter" idx="12"/>
          </p:nvPr>
        </p:nvSpPr>
        <p:spPr/>
        <p:txBody>
          <a:bodyPr/>
          <a:lstStyle/>
          <a:p>
            <a:fld id="{D2D9DC15-C497-4341-9D16-72526D7FF39A}" type="slidenum">
              <a:rPr lang="en-GB" smtClean="0"/>
              <a:t>40</a:t>
            </a:fld>
            <a:endParaRPr lang="en-GB" dirty="0"/>
          </a:p>
        </p:txBody>
      </p:sp>
      <p:pic>
        <p:nvPicPr>
          <p:cNvPr id="5" name="Content Placeholder 4">
            <a:extLst>
              <a:ext uri="{FF2B5EF4-FFF2-40B4-BE49-F238E27FC236}">
                <a16:creationId xmlns:a16="http://schemas.microsoft.com/office/drawing/2014/main" id="{6E5D723F-C21A-7A41-7A79-4DC9C0A95567}"/>
              </a:ext>
            </a:extLst>
          </p:cNvPr>
          <p:cNvPicPr>
            <a:picLocks noGrp="1" noChangeAspect="1"/>
          </p:cNvPicPr>
          <p:nvPr>
            <p:ph idx="1"/>
          </p:nvPr>
        </p:nvPicPr>
        <p:blipFill>
          <a:blip r:embed="rId2"/>
          <a:stretch>
            <a:fillRect/>
          </a:stretch>
        </p:blipFill>
        <p:spPr>
          <a:xfrm>
            <a:off x="3352801" y="1711902"/>
            <a:ext cx="5107709" cy="5166303"/>
          </a:xfrm>
          <a:prstGeom prst="rect">
            <a:avLst/>
          </a:prstGeom>
        </p:spPr>
      </p:pic>
      <p:pic>
        <p:nvPicPr>
          <p:cNvPr id="7" name="Picture 6">
            <a:extLst>
              <a:ext uri="{FF2B5EF4-FFF2-40B4-BE49-F238E27FC236}">
                <a16:creationId xmlns:a16="http://schemas.microsoft.com/office/drawing/2014/main" id="{BE9A2970-962E-5987-7A9E-E92D68B44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45" y="-371389"/>
            <a:ext cx="10806546" cy="2062078"/>
          </a:xfrm>
          <a:prstGeom prst="rect">
            <a:avLst/>
          </a:prstGeom>
        </p:spPr>
      </p:pic>
    </p:spTree>
    <p:extLst>
      <p:ext uri="{BB962C8B-B14F-4D97-AF65-F5344CB8AC3E}">
        <p14:creationId xmlns:p14="http://schemas.microsoft.com/office/powerpoint/2010/main" val="2991594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9FDE-5C0A-4BDD-AE00-85E16447B7AA}"/>
              </a:ext>
            </a:extLst>
          </p:cNvPr>
          <p:cNvSpPr>
            <a:spLocks noGrp="1"/>
          </p:cNvSpPr>
          <p:nvPr>
            <p:ph type="title"/>
          </p:nvPr>
        </p:nvSpPr>
        <p:spPr/>
        <p:txBody>
          <a:bodyPr>
            <a:normAutofit/>
          </a:bodyPr>
          <a:lstStyle/>
          <a:p>
            <a:pPr algn="ctr"/>
            <a:r>
              <a:rPr lang="en-US" sz="7200" dirty="0">
                <a:latin typeface="Comic Sans MS" panose="030F0702030302020204" pitchFamily="66" charset="0"/>
              </a:rPr>
              <a:t>The Hungry Fire Year 2</a:t>
            </a:r>
            <a:endParaRPr lang="en-GB" sz="72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50C5D67-2713-4236-B5B7-F44B5197E064}"/>
              </a:ext>
            </a:extLst>
          </p:cNvPr>
          <p:cNvSpPr>
            <a:spLocks noGrp="1"/>
          </p:cNvSpPr>
          <p:nvPr>
            <p:ph idx="1"/>
          </p:nvPr>
        </p:nvSpPr>
        <p:spPr/>
        <p:txBody>
          <a:bodyPr>
            <a:normAutofit/>
          </a:bodyPr>
          <a:lstStyle/>
          <a:p>
            <a:pPr marL="0" indent="0" algn="ctr">
              <a:buNone/>
            </a:pPr>
            <a:r>
              <a:rPr lang="en-GB" sz="7200" dirty="0"/>
              <a:t>Discuss the learning </a:t>
            </a:r>
          </a:p>
          <a:p>
            <a:pPr marL="0" indent="0" algn="ctr">
              <a:buNone/>
            </a:pPr>
            <a:r>
              <a:rPr lang="en-GB" sz="7200" dirty="0"/>
              <a:t>in the poem</a:t>
            </a:r>
          </a:p>
        </p:txBody>
      </p:sp>
      <p:sp>
        <p:nvSpPr>
          <p:cNvPr id="4" name="Slide Number Placeholder 3">
            <a:extLst>
              <a:ext uri="{FF2B5EF4-FFF2-40B4-BE49-F238E27FC236}">
                <a16:creationId xmlns:a16="http://schemas.microsoft.com/office/drawing/2014/main" id="{E4E177B8-BD11-4886-B3D8-E13DC72B017D}"/>
              </a:ext>
            </a:extLst>
          </p:cNvPr>
          <p:cNvSpPr>
            <a:spLocks noGrp="1"/>
          </p:cNvSpPr>
          <p:nvPr>
            <p:ph type="sldNum" sz="quarter" idx="12"/>
          </p:nvPr>
        </p:nvSpPr>
        <p:spPr/>
        <p:txBody>
          <a:bodyPr/>
          <a:lstStyle/>
          <a:p>
            <a:fld id="{D2D9DC15-C497-4341-9D16-72526D7FF39A}" type="slidenum">
              <a:rPr lang="en-GB" smtClean="0"/>
              <a:t>41</a:t>
            </a:fld>
            <a:endParaRPr lang="en-GB" dirty="0"/>
          </a:p>
        </p:txBody>
      </p:sp>
    </p:spTree>
    <p:extLst>
      <p:ext uri="{BB962C8B-B14F-4D97-AF65-F5344CB8AC3E}">
        <p14:creationId xmlns:p14="http://schemas.microsoft.com/office/powerpoint/2010/main" val="3696511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6FB2F52-7A76-4122-AE10-6CDBDE7517CE}"/>
              </a:ext>
            </a:extLst>
          </p:cNvPr>
          <p:cNvSpPr>
            <a:spLocks noGrp="1"/>
          </p:cNvSpPr>
          <p:nvPr>
            <p:ph type="title"/>
          </p:nvPr>
        </p:nvSpPr>
        <p:spPr/>
        <p:txBody>
          <a:bodyPr/>
          <a:lstStyle/>
          <a:p>
            <a:pPr algn="ctr"/>
            <a:r>
              <a:rPr lang="en-GB" altLang="en-US" b="1" dirty="0"/>
              <a:t>Reading Rhymes and Poems in School</a:t>
            </a:r>
          </a:p>
        </p:txBody>
      </p:sp>
      <p:sp>
        <p:nvSpPr>
          <p:cNvPr id="15363" name="Content Placeholder 3">
            <a:extLst>
              <a:ext uri="{FF2B5EF4-FFF2-40B4-BE49-F238E27FC236}">
                <a16:creationId xmlns:a16="http://schemas.microsoft.com/office/drawing/2014/main" id="{D2E11EDA-AD19-4D52-B0EE-C67AB803D90A}"/>
              </a:ext>
            </a:extLst>
          </p:cNvPr>
          <p:cNvSpPr>
            <a:spLocks noGrp="1"/>
          </p:cNvSpPr>
          <p:nvPr>
            <p:ph idx="1"/>
          </p:nvPr>
        </p:nvSpPr>
        <p:spPr/>
        <p:txBody>
          <a:bodyPr/>
          <a:lstStyle/>
          <a:p>
            <a:r>
              <a:rPr lang="en-GB" altLang="en-US" dirty="0"/>
              <a:t>Rhymes and poems will be introduced in class for the children to learn together.  They will be used to teach and reinforce sounds and high frequency words and punctuation.  Also, to introduce them to new interest words which will help extend their vocabulary. </a:t>
            </a:r>
          </a:p>
          <a:p>
            <a:r>
              <a:rPr lang="en-GB" altLang="en-US" dirty="0"/>
              <a:t>There will be opportunities for children to practise the rhyme as well as incorporating it into their learning.  </a:t>
            </a:r>
          </a:p>
          <a:p>
            <a:r>
              <a:rPr lang="en-GB" altLang="en-US" dirty="0"/>
              <a:t>These rhymes and poems have been brought home for the children to share with you</a:t>
            </a:r>
          </a:p>
          <a:p>
            <a:endParaRPr lang="en-GB" altLang="en-US" dirty="0"/>
          </a:p>
        </p:txBody>
      </p:sp>
    </p:spTree>
    <p:extLst>
      <p:ext uri="{BB962C8B-B14F-4D97-AF65-F5344CB8AC3E}">
        <p14:creationId xmlns:p14="http://schemas.microsoft.com/office/powerpoint/2010/main" val="2061146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49C6-0F96-4FF9-80C4-C42CC1E4536F}"/>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a:t>How can you help at home</a:t>
            </a:r>
          </a:p>
        </p:txBody>
      </p:sp>
      <p:pic>
        <p:nvPicPr>
          <p:cNvPr id="5" name="Content Placeholder 5" descr="A picture containing clock&#10;&#10;Description automatically generated">
            <a:extLst>
              <a:ext uri="{FF2B5EF4-FFF2-40B4-BE49-F238E27FC236}">
                <a16:creationId xmlns:a16="http://schemas.microsoft.com/office/drawing/2014/main" id="{273DCB2B-5899-4B69-A570-5FA17E0EE6C4}"/>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191"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1F579EBE-BB46-4578-9E58-45E69201CF95}"/>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D2D9DC15-C497-4341-9D16-72526D7FF39A}" type="slidenum">
              <a:rPr lang="en-US" sz="1500">
                <a:solidFill>
                  <a:srgbClr val="FFFFFF"/>
                </a:solidFill>
                <a:latin typeface="Calibri" panose="020F0502020204030204"/>
              </a:rPr>
              <a:pPr algn="ctr">
                <a:spcAft>
                  <a:spcPts val="600"/>
                </a:spcAft>
                <a:defRPr/>
              </a:pPr>
              <a:t>43</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6689453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56542CA-3049-B3C1-60D5-1C1C36579447}"/>
              </a:ext>
            </a:extLst>
          </p:cNvPr>
          <p:cNvSpPr>
            <a:spLocks noChangeArrowheads="1"/>
          </p:cNvSpPr>
          <p:nvPr/>
        </p:nvSpPr>
        <p:spPr bwMode="auto">
          <a:xfrm>
            <a:off x="2667000" y="706439"/>
            <a:ext cx="184150" cy="301625"/>
          </a:xfrm>
          <a:prstGeom prst="rect">
            <a:avLst/>
          </a:prstGeom>
          <a:noFill/>
          <a:ln>
            <a:noFill/>
          </a:ln>
        </p:spPr>
        <p:txBody>
          <a:bodyPr wrap="none" anchor="ct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defRPr/>
            </a:pPr>
            <a:endParaRPr lang="en-GB" altLang="en-US" sz="1350" dirty="0">
              <a:latin typeface="Franklin Gothic Book" panose="020B0503020102020204" pitchFamily="34" charset="0"/>
            </a:endParaRPr>
          </a:p>
        </p:txBody>
      </p:sp>
      <p:graphicFrame>
        <p:nvGraphicFramePr>
          <p:cNvPr id="38915" name="Object 1">
            <a:extLst>
              <a:ext uri="{FF2B5EF4-FFF2-40B4-BE49-F238E27FC236}">
                <a16:creationId xmlns:a16="http://schemas.microsoft.com/office/drawing/2014/main" id="{2814206C-8A25-9085-C37A-073D08A7C552}"/>
              </a:ext>
            </a:extLst>
          </p:cNvPr>
          <p:cNvGraphicFramePr>
            <a:graphicFrameLocks noChangeAspect="1"/>
          </p:cNvGraphicFramePr>
          <p:nvPr/>
        </p:nvGraphicFramePr>
        <p:xfrm>
          <a:off x="3503614" y="1701800"/>
          <a:ext cx="4052887" cy="3348038"/>
        </p:xfrm>
        <a:graphic>
          <a:graphicData uri="http://schemas.openxmlformats.org/presentationml/2006/ole">
            <mc:AlternateContent xmlns:mc="http://schemas.openxmlformats.org/markup-compatibility/2006">
              <mc:Choice xmlns:v="urn:schemas-microsoft-com:vml" Requires="v">
                <p:oleObj spid="_x0000_s1026" name="Slide" r:id="rId4" imgW="4515585" imgH="3386431" progId="PowerPoint.Slide.8">
                  <p:embed/>
                </p:oleObj>
              </mc:Choice>
              <mc:Fallback>
                <p:oleObj name="Slide" r:id="rId4" imgW="4515585" imgH="3386431" progId="PowerPoint.Slide.8">
                  <p:embed/>
                  <p:pic>
                    <p:nvPicPr>
                      <p:cNvPr id="38915" name="Object 1">
                        <a:extLst>
                          <a:ext uri="{FF2B5EF4-FFF2-40B4-BE49-F238E27FC236}">
                            <a16:creationId xmlns:a16="http://schemas.microsoft.com/office/drawing/2014/main" id="{2814206C-8A25-9085-C37A-073D08A7C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614" y="1701800"/>
                        <a:ext cx="4052887"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3">
            <a:extLst>
              <a:ext uri="{FF2B5EF4-FFF2-40B4-BE49-F238E27FC236}">
                <a16:creationId xmlns:a16="http://schemas.microsoft.com/office/drawing/2014/main" id="{CEA0BCCA-B7FA-4C4F-0F25-52B1F57D4AC3}"/>
              </a:ext>
            </a:extLst>
          </p:cNvPr>
          <p:cNvSpPr>
            <a:spLocks noChangeArrowheads="1"/>
          </p:cNvSpPr>
          <p:nvPr/>
        </p:nvSpPr>
        <p:spPr bwMode="auto">
          <a:xfrm>
            <a:off x="7067551" y="1971675"/>
            <a:ext cx="1998663" cy="1962150"/>
          </a:xfrm>
          <a:prstGeom prst="rect">
            <a:avLst/>
          </a:prstGeom>
          <a:noFill/>
          <a:ln>
            <a:noFill/>
          </a:ln>
        </p:spPr>
        <p:txBody>
          <a:bodyPr anchor="ct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defRPr/>
            </a:pPr>
            <a:r>
              <a:rPr lang="en-GB" altLang="en-US" sz="1350" b="1" dirty="0">
                <a:solidFill>
                  <a:srgbClr val="333333"/>
                </a:solidFill>
                <a:latin typeface="+mn-lt"/>
                <a:ea typeface="Calibri" panose="020F0502020204030204" pitchFamily="34" charset="0"/>
                <a:cs typeface="Calibri" panose="020F0502020204030204" pitchFamily="34" charset="0"/>
              </a:rPr>
              <a:t>Reading with your child is vital. Research shows that it's the single most important thing you can do to help your child's education.  It's best to read little and often, so put aside some time for it every day.</a:t>
            </a:r>
            <a:endParaRPr lang="en-GB" altLang="en-US" sz="1350" b="1" dirty="0">
              <a:latin typeface="+mn-lt"/>
              <a:ea typeface="Calibri" panose="020F0502020204030204" pitchFamily="34" charset="0"/>
              <a:cs typeface="Calibri" panose="020F0502020204030204" pitchFamily="34" charset="0"/>
            </a:endParaRPr>
          </a:p>
        </p:txBody>
      </p:sp>
      <p:pic>
        <p:nvPicPr>
          <p:cNvPr id="38917" name="Picture 5" descr="http://t2.gstatic.com/images?q=tbn:ANd9GcSRBihspfToz47DAPkNq6iQo8OApf1eTFVyPpp_OlhAcCCR2UqCdxnt5FJibQ">
            <a:extLst>
              <a:ext uri="{FF2B5EF4-FFF2-40B4-BE49-F238E27FC236}">
                <a16:creationId xmlns:a16="http://schemas.microsoft.com/office/drawing/2014/main" id="{DB8D33AA-76BA-2A88-3DB2-84C547EBA6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6964" y="4400550"/>
            <a:ext cx="14620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162E0D58-9B7C-6A4A-C027-D2CACDF6DE74}"/>
              </a:ext>
            </a:extLst>
          </p:cNvPr>
          <p:cNvSpPr>
            <a:spLocks noGrp="1"/>
          </p:cNvSpPr>
          <p:nvPr>
            <p:ph type="title" idx="4294967295"/>
          </p:nvPr>
        </p:nvSpPr>
        <p:spPr>
          <a:xfrm>
            <a:off x="2909646" y="944724"/>
            <a:ext cx="6515100" cy="630936"/>
          </a:xfrm>
          <a:ln>
            <a:miter lim="800000"/>
            <a:headEnd/>
            <a:tailEnd/>
          </a:ln>
        </p:spPr>
        <p:txBody>
          <a:bodyPr>
            <a:normAutofit/>
          </a:bodyPr>
          <a:lstStyle/>
          <a:p>
            <a:pPr>
              <a:defRPr/>
            </a:pPr>
            <a:r>
              <a:rPr lang="en-GB" sz="2700" cap="all" dirty="0">
                <a:solidFill>
                  <a:schemeClr val="tx2"/>
                </a:solidFill>
                <a:effectLst>
                  <a:reflection blurRad="12700" stA="48000" endA="300" endPos="55000" dir="5400000" sy="-90000" algn="bl" rotWithShape="0"/>
                </a:effectLst>
              </a:rPr>
              <a:t>Home-School Balance</a:t>
            </a:r>
            <a:endParaRPr lang="en-US" sz="2700" cap="all" dirty="0">
              <a:solidFill>
                <a:schemeClr val="tx2"/>
              </a:solidFill>
              <a:effectLst>
                <a:reflection blurRad="12700" stA="48000" endA="300" endPos="55000" dir="5400000" sy="-90000" algn="bl" rotWithShape="0"/>
              </a:effectLst>
            </a:endParaRPr>
          </a:p>
        </p:txBody>
      </p:sp>
      <p:sp>
        <p:nvSpPr>
          <p:cNvPr id="16391" name="Text Box 8">
            <a:extLst>
              <a:ext uri="{FF2B5EF4-FFF2-40B4-BE49-F238E27FC236}">
                <a16:creationId xmlns:a16="http://schemas.microsoft.com/office/drawing/2014/main" id="{CFCFE4E5-492C-C9FD-9477-7486AD169C60}"/>
              </a:ext>
            </a:extLst>
          </p:cNvPr>
          <p:cNvSpPr txBox="1">
            <a:spLocks noChangeArrowheads="1"/>
          </p:cNvSpPr>
          <p:nvPr/>
        </p:nvSpPr>
        <p:spPr bwMode="auto">
          <a:xfrm>
            <a:off x="4298950" y="4902201"/>
            <a:ext cx="3200400" cy="715963"/>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defRPr/>
            </a:pPr>
            <a:r>
              <a:rPr lang="en-GB" altLang="en-US" sz="1350" dirty="0">
                <a:latin typeface="Calibri" panose="020F0502020204030204" pitchFamily="34" charset="0"/>
                <a:cs typeface="Calibri" panose="020F0502020204030204" pitchFamily="34" charset="0"/>
              </a:rPr>
              <a:t>School teaches the skills. It is out-of school that children need to practise those skills, to learn to master them.</a:t>
            </a:r>
            <a:endParaRPr lang="en-US" altLang="en-US" sz="135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377C819-E0D1-54F6-F16F-42D2608C2DED}"/>
              </a:ext>
            </a:extLst>
          </p:cNvPr>
          <p:cNvSpPr>
            <a:spLocks noGrp="1"/>
          </p:cNvSpPr>
          <p:nvPr>
            <p:ph type="title"/>
          </p:nvPr>
        </p:nvSpPr>
        <p:spPr/>
        <p:txBody>
          <a:bodyPr/>
          <a:lstStyle/>
          <a:p>
            <a:pPr>
              <a:defRPr/>
            </a:pPr>
            <a:r>
              <a:rPr lang="en-GB" altLang="en-US" dirty="0">
                <a:latin typeface="+mn-lt"/>
              </a:rPr>
              <a:t>How can you help at home?</a:t>
            </a:r>
          </a:p>
        </p:txBody>
      </p:sp>
      <p:sp>
        <p:nvSpPr>
          <p:cNvPr id="41987" name="Content Placeholder 2">
            <a:extLst>
              <a:ext uri="{FF2B5EF4-FFF2-40B4-BE49-F238E27FC236}">
                <a16:creationId xmlns:a16="http://schemas.microsoft.com/office/drawing/2014/main" id="{3959BE88-D8D8-973F-66D7-28E244D13716}"/>
              </a:ext>
            </a:extLst>
          </p:cNvPr>
          <p:cNvSpPr>
            <a:spLocks noGrp="1"/>
          </p:cNvSpPr>
          <p:nvPr>
            <p:ph idx="1"/>
          </p:nvPr>
        </p:nvSpPr>
        <p:spPr/>
        <p:txBody>
          <a:bodyPr/>
          <a:lstStyle/>
          <a:p>
            <a:r>
              <a:rPr lang="en-GB" altLang="en-US" dirty="0"/>
              <a:t>When reading the rhymes with your child here are some suggestions of questions you can ask:</a:t>
            </a:r>
          </a:p>
          <a:p>
            <a:r>
              <a:rPr lang="en-GB" altLang="en-US" dirty="0"/>
              <a:t> Can you read the rhyme with me?</a:t>
            </a:r>
          </a:p>
          <a:p>
            <a:r>
              <a:rPr lang="en-GB" altLang="en-US" dirty="0"/>
              <a:t>Can you read this rhyme on your own and point to each word when you read?</a:t>
            </a:r>
          </a:p>
          <a:p>
            <a:r>
              <a:rPr lang="en-GB" altLang="en-US" dirty="0"/>
              <a:t>Can you point and read a word that you know? (Word of the Week).</a:t>
            </a:r>
          </a:p>
          <a:p>
            <a:r>
              <a:rPr lang="en-GB" altLang="en-US" dirty="0"/>
              <a:t>Can you find the first and last letter in the word?</a:t>
            </a:r>
          </a:p>
          <a:p>
            <a:r>
              <a:rPr lang="en-GB" altLang="en-US" dirty="0"/>
              <a:t>Can you find the first and last letter in the poem?</a:t>
            </a:r>
          </a:p>
          <a:p>
            <a:endParaRPr lang="en-GB"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411B871-F985-6556-9FBD-246CFC916F3E}"/>
              </a:ext>
            </a:extLst>
          </p:cNvPr>
          <p:cNvSpPr>
            <a:spLocks noGrp="1"/>
          </p:cNvSpPr>
          <p:nvPr>
            <p:ph type="title"/>
          </p:nvPr>
        </p:nvSpPr>
        <p:spPr/>
        <p:txBody>
          <a:bodyPr/>
          <a:lstStyle/>
          <a:p>
            <a:pPr algn="ctr"/>
            <a:r>
              <a:rPr lang="en-GB" altLang="en-US" b="1"/>
              <a:t>Celebrating your child’s home language</a:t>
            </a:r>
          </a:p>
        </p:txBody>
      </p:sp>
      <p:sp>
        <p:nvSpPr>
          <p:cNvPr id="37891" name="Content Placeholder 2">
            <a:extLst>
              <a:ext uri="{FF2B5EF4-FFF2-40B4-BE49-F238E27FC236}">
                <a16:creationId xmlns:a16="http://schemas.microsoft.com/office/drawing/2014/main" id="{A436BE44-5CEC-2516-CAD4-1E333A3DD4E6}"/>
              </a:ext>
            </a:extLst>
          </p:cNvPr>
          <p:cNvSpPr>
            <a:spLocks noGrp="1"/>
          </p:cNvSpPr>
          <p:nvPr>
            <p:ph idx="1"/>
          </p:nvPr>
        </p:nvSpPr>
        <p:spPr/>
        <p:txBody>
          <a:bodyPr/>
          <a:lstStyle/>
          <a:p>
            <a:pPr marL="0" indent="0">
              <a:buNone/>
            </a:pPr>
            <a:endParaRPr lang="en-GB" altLang="en-US"/>
          </a:p>
        </p:txBody>
      </p:sp>
      <p:sp>
        <p:nvSpPr>
          <p:cNvPr id="4" name="Rectangle 3">
            <a:extLst>
              <a:ext uri="{FF2B5EF4-FFF2-40B4-BE49-F238E27FC236}">
                <a16:creationId xmlns:a16="http://schemas.microsoft.com/office/drawing/2014/main" id="{7728A16A-ED60-9F9F-4831-CA2CEFB41A2B}"/>
              </a:ext>
            </a:extLst>
          </p:cNvPr>
          <p:cNvSpPr/>
          <p:nvPr/>
        </p:nvSpPr>
        <p:spPr>
          <a:xfrm>
            <a:off x="2566988" y="2647950"/>
            <a:ext cx="6913562" cy="2984500"/>
          </a:xfrm>
          <a:prstGeom prst="rect">
            <a:avLst/>
          </a:prstGeom>
        </p:spPr>
        <p:txBody>
          <a:bodyPr>
            <a:spAutoFit/>
          </a:bodyPr>
          <a:lstStyle/>
          <a:p>
            <a:pPr algn="ctr">
              <a:lnSpc>
                <a:spcPct val="115000"/>
              </a:lnSpc>
              <a:defRPr/>
            </a:pPr>
            <a:endParaRPr lang="en-GB" sz="1050" dirty="0">
              <a:solidFill>
                <a:srgbClr val="00B050"/>
              </a:solidFill>
              <a:ea typeface="Calibri" panose="020F0502020204030204" pitchFamily="34" charset="0"/>
              <a:cs typeface="Times New Roman" panose="02020603050405020304" pitchFamily="18" charset="0"/>
            </a:endParaRPr>
          </a:p>
          <a:p>
            <a:pPr>
              <a:lnSpc>
                <a:spcPct val="115000"/>
              </a:lnSpc>
              <a:defRPr/>
            </a:pPr>
            <a:r>
              <a:rPr lang="en-GB" sz="1100" dirty="0">
                <a:solidFill>
                  <a:srgbClr val="00B050"/>
                </a:solidFill>
                <a:ea typeface="Calibri" panose="020F0502020204030204" pitchFamily="34" charset="0"/>
                <a:cs typeface="Times New Roman" panose="02020603050405020304" pitchFamily="18" charset="0"/>
              </a:rPr>
              <a:t> </a:t>
            </a:r>
            <a:endParaRPr lang="en-GB" sz="3600" dirty="0">
              <a:solidFill>
                <a:srgbClr val="00B050"/>
              </a:solidFill>
              <a:ea typeface="Calibri" panose="020F0502020204030204" pitchFamily="34" charset="0"/>
              <a:cs typeface="Times New Roman" panose="02020603050405020304" pitchFamily="18" charset="0"/>
            </a:endParaRPr>
          </a:p>
          <a:p>
            <a:pPr>
              <a:lnSpc>
                <a:spcPct val="115000"/>
              </a:lnSpc>
              <a:defRPr/>
            </a:pPr>
            <a:r>
              <a:rPr lang="en-GB" sz="3600" dirty="0">
                <a:ea typeface="Calibri" panose="020F0502020204030204" pitchFamily="34" charset="0"/>
                <a:cs typeface="Times New Roman" panose="02020603050405020304" pitchFamily="18" charset="0"/>
              </a:rPr>
              <a:t>Children should be encouraged to chant rhymes they know in their home language and share them with the other children in the class.</a:t>
            </a:r>
            <a:endParaRPr lang="en-GB" sz="3600" dirty="0">
              <a:solidFill>
                <a:srgbClr val="00B05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54" y="234498"/>
            <a:ext cx="10515600" cy="662486"/>
          </a:xfrm>
        </p:spPr>
        <p:txBody>
          <a:bodyPr>
            <a:noAutofit/>
          </a:bodyPr>
          <a:lstStyle/>
          <a:p>
            <a:pPr algn="ctr"/>
            <a:r>
              <a:rPr lang="en-GB" sz="2400" b="1" u="sng" dirty="0"/>
              <a:t>Poem Point (1)</a:t>
            </a:r>
            <a:r>
              <a:rPr lang="en-GB" sz="2400" dirty="0"/>
              <a:t/>
            </a:r>
            <a:br>
              <a:rPr lang="en-GB" sz="2400" dirty="0"/>
            </a:br>
            <a:r>
              <a:rPr lang="en-GB" sz="2400" dirty="0"/>
              <a:t/>
            </a:r>
            <a:br>
              <a:rPr lang="en-GB" sz="2400" dirty="0"/>
            </a:br>
            <a:endParaRPr lang="en-GB" sz="2400" dirty="0"/>
          </a:p>
        </p:txBody>
      </p:sp>
      <p:pic>
        <p:nvPicPr>
          <p:cNvPr id="4" name="Content Placeholder 3" descr="January 2015 My_5_Finger_Poem_Point - Word"/>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7992" t="47905" r="37773" b="7064"/>
          <a:stretch/>
        </p:blipFill>
        <p:spPr>
          <a:xfrm>
            <a:off x="3683725" y="2168434"/>
            <a:ext cx="4502332" cy="4563170"/>
          </a:xfrm>
        </p:spPr>
      </p:pic>
      <p:sp>
        <p:nvSpPr>
          <p:cNvPr id="5" name="Rectangle 4"/>
          <p:cNvSpPr/>
          <p:nvPr/>
        </p:nvSpPr>
        <p:spPr>
          <a:xfrm>
            <a:off x="2926080" y="483357"/>
            <a:ext cx="6818811" cy="1838196"/>
          </a:xfrm>
          <a:prstGeom prst="rect">
            <a:avLst/>
          </a:prstGeom>
        </p:spPr>
        <p:txBody>
          <a:bodyPr wrap="square">
            <a:spAutoFit/>
          </a:bodyPr>
          <a:lstStyle/>
          <a:p>
            <a:pPr marL="342900" lvl="0" indent="-342900">
              <a:lnSpc>
                <a:spcPct val="115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Point to the start or title and recite the poem.</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Point to sight words and a new word (discuss its meaning).</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Point to the punctuation in the poem.</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Point to the sounds in the poem you know.</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 Point to the rhyming words. What type of rhyme is it?</a:t>
            </a:r>
            <a:r>
              <a:rPr lang="en-GB" sz="1100" b="1" u="sng" dirty="0"/>
              <a:t> </a:t>
            </a:r>
            <a:r>
              <a:rPr lang="en-GB" sz="1100" dirty="0"/>
              <a:t> </a:t>
            </a:r>
          </a:p>
          <a:p>
            <a:pPr marL="342900" lvl="0" indent="-342900">
              <a:lnSpc>
                <a:spcPct val="115000"/>
              </a:lnSpc>
              <a:spcAft>
                <a:spcPts val="1000"/>
              </a:spcAft>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92666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CD06CE2-F163-90EB-F7A2-14599DE2347A}"/>
              </a:ext>
            </a:extLst>
          </p:cNvPr>
          <p:cNvSpPr>
            <a:spLocks noGrp="1"/>
          </p:cNvSpPr>
          <p:nvPr>
            <p:ph type="title"/>
          </p:nvPr>
        </p:nvSpPr>
        <p:spPr>
          <a:xfrm>
            <a:off x="2209800" y="152400"/>
            <a:ext cx="6870700" cy="973138"/>
          </a:xfrm>
        </p:spPr>
        <p:txBody>
          <a:bodyPr rtlCol="0">
            <a:normAutofit/>
          </a:bodyPr>
          <a:lstStyle/>
          <a:p>
            <a:pPr>
              <a:defRPr/>
            </a:pPr>
            <a:r>
              <a:rPr lang="en-GB" altLang="en-US" sz="4000" dirty="0">
                <a:latin typeface="+mn-lt"/>
                <a:ea typeface="Calibri" panose="020F0502020204030204" pitchFamily="34" charset="0"/>
                <a:cs typeface="Times New Roman" panose="02020603050405020304" pitchFamily="18" charset="0"/>
              </a:rPr>
              <a:t>Use 5 fingers to: </a:t>
            </a:r>
          </a:p>
        </p:txBody>
      </p:sp>
      <p:sp>
        <p:nvSpPr>
          <p:cNvPr id="3" name="Content Placeholder 2">
            <a:extLst>
              <a:ext uri="{FF2B5EF4-FFF2-40B4-BE49-F238E27FC236}">
                <a16:creationId xmlns:a16="http://schemas.microsoft.com/office/drawing/2014/main" id="{081DBB00-B8D9-C3F3-C831-6CAE17312901}"/>
              </a:ext>
            </a:extLst>
          </p:cNvPr>
          <p:cNvSpPr>
            <a:spLocks noGrp="1"/>
          </p:cNvSpPr>
          <p:nvPr>
            <p:ph idx="1"/>
          </p:nvPr>
        </p:nvSpPr>
        <p:spPr>
          <a:xfrm>
            <a:off x="2209800" y="1484314"/>
            <a:ext cx="7342188" cy="4968875"/>
          </a:xfrm>
        </p:spPr>
        <p:txBody>
          <a:bodyPr rtlCol="0">
            <a:normAutofit fontScale="92500" lnSpcReduction="20000"/>
          </a:bodyPr>
          <a:lstStyle/>
          <a:p>
            <a:pPr marL="257175" indent="-257175">
              <a:lnSpc>
                <a:spcPct val="115000"/>
              </a:lnSpc>
              <a:buFont typeface="Symbol" panose="05050102010706020507" pitchFamily="18" charset="2"/>
              <a:buChar char=""/>
              <a:defRPr/>
            </a:pPr>
            <a:r>
              <a:rPr lang="en-GB" sz="2600" dirty="0">
                <a:ea typeface="Calibri" panose="020F0502020204030204" pitchFamily="34" charset="0"/>
                <a:cs typeface="Times New Roman" panose="02020603050405020304" pitchFamily="18" charset="0"/>
              </a:rPr>
              <a:t>Point to the start or title and recite the poem.</a:t>
            </a:r>
          </a:p>
          <a:p>
            <a:pPr marL="257175" indent="-257175">
              <a:lnSpc>
                <a:spcPct val="115000"/>
              </a:lnSpc>
              <a:buFont typeface="Symbol" panose="05050102010706020507" pitchFamily="18" charset="2"/>
              <a:buChar char=""/>
              <a:defRPr/>
            </a:pPr>
            <a:endParaRPr lang="en-GB" sz="2600" dirty="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defRPr/>
            </a:pPr>
            <a:r>
              <a:rPr lang="en-GB" sz="2600" dirty="0">
                <a:ea typeface="Calibri" panose="020F0502020204030204" pitchFamily="34" charset="0"/>
                <a:cs typeface="Times New Roman" panose="02020603050405020304" pitchFamily="18" charset="0"/>
              </a:rPr>
              <a:t>Point to sight words and a new word (discuss its meaning).</a:t>
            </a:r>
          </a:p>
          <a:p>
            <a:pPr marL="257175" indent="-257175">
              <a:lnSpc>
                <a:spcPct val="115000"/>
              </a:lnSpc>
              <a:buFont typeface="Symbol" panose="05050102010706020507" pitchFamily="18" charset="2"/>
              <a:buChar char=""/>
              <a:defRPr/>
            </a:pPr>
            <a:endParaRPr lang="en-GB" sz="2600" dirty="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defRPr/>
            </a:pPr>
            <a:r>
              <a:rPr lang="en-GB" sz="2600" dirty="0">
                <a:ea typeface="Calibri" panose="020F0502020204030204" pitchFamily="34" charset="0"/>
                <a:cs typeface="Times New Roman" panose="02020603050405020304" pitchFamily="18" charset="0"/>
              </a:rPr>
              <a:t>Point to the punctuation in the poem.</a:t>
            </a:r>
          </a:p>
          <a:p>
            <a:pPr marL="257175" indent="-257175">
              <a:lnSpc>
                <a:spcPct val="115000"/>
              </a:lnSpc>
              <a:buFont typeface="Symbol" panose="05050102010706020507" pitchFamily="18" charset="2"/>
              <a:buChar char=""/>
              <a:defRPr/>
            </a:pPr>
            <a:endParaRPr lang="en-GB" sz="2600" dirty="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defRPr/>
            </a:pPr>
            <a:r>
              <a:rPr lang="en-GB" sz="2600" dirty="0">
                <a:ea typeface="Calibri" panose="020F0502020204030204" pitchFamily="34" charset="0"/>
                <a:cs typeface="Times New Roman" panose="02020603050405020304" pitchFamily="18" charset="0"/>
              </a:rPr>
              <a:t>Point to the sounds in the poem you know.</a:t>
            </a:r>
          </a:p>
          <a:p>
            <a:pPr marL="257175" indent="-257175">
              <a:lnSpc>
                <a:spcPct val="115000"/>
              </a:lnSpc>
              <a:spcAft>
                <a:spcPts val="750"/>
              </a:spcAft>
              <a:buFont typeface="Symbol" panose="05050102010706020507" pitchFamily="18" charset="2"/>
              <a:buChar char=""/>
              <a:defRPr/>
            </a:pPr>
            <a:endParaRPr lang="en-GB" sz="2600" dirty="0">
              <a:ea typeface="Calibri" panose="020F0502020204030204" pitchFamily="34" charset="0"/>
              <a:cs typeface="Times New Roman" panose="02020603050405020304" pitchFamily="18" charset="0"/>
            </a:endParaRPr>
          </a:p>
          <a:p>
            <a:pPr marL="257175" indent="-257175">
              <a:lnSpc>
                <a:spcPct val="115000"/>
              </a:lnSpc>
              <a:spcAft>
                <a:spcPts val="750"/>
              </a:spcAft>
              <a:buFont typeface="Symbol" panose="05050102010706020507" pitchFamily="18" charset="2"/>
              <a:buChar char=""/>
              <a:defRPr/>
            </a:pPr>
            <a:r>
              <a:rPr lang="en-GB" sz="2600" dirty="0">
                <a:ea typeface="Calibri" panose="020F0502020204030204" pitchFamily="34" charset="0"/>
                <a:cs typeface="Times New Roman" panose="02020603050405020304" pitchFamily="18" charset="0"/>
              </a:rPr>
              <a:t>Point to the rhyming words. What type of rhyme is it?</a:t>
            </a:r>
          </a:p>
          <a:p>
            <a:pPr>
              <a:defRPr/>
            </a:pPr>
            <a:endParaRPr lang="en-GB" dirty="0"/>
          </a:p>
        </p:txBody>
      </p:sp>
      <p:pic>
        <p:nvPicPr>
          <p:cNvPr id="44036" name="Content Placeholder 3" descr="January 2015 My_5_Finger_Poem_Point - Word">
            <a:extLst>
              <a:ext uri="{FF2B5EF4-FFF2-40B4-BE49-F238E27FC236}">
                <a16:creationId xmlns:a16="http://schemas.microsoft.com/office/drawing/2014/main" id="{E6CED9CF-8AFF-A3C0-9388-54707801903B}"/>
              </a:ext>
            </a:extLst>
          </p:cNvPr>
          <p:cNvPicPr>
            <a:picLocks noChangeAspect="1"/>
          </p:cNvPicPr>
          <p:nvPr/>
        </p:nvPicPr>
        <p:blipFill>
          <a:blip r:embed="rId2">
            <a:extLst>
              <a:ext uri="{28A0092B-C50C-407E-A947-70E740481C1C}">
                <a14:useLocalDpi xmlns:a14="http://schemas.microsoft.com/office/drawing/2010/main" val="0"/>
              </a:ext>
            </a:extLst>
          </a:blip>
          <a:srcRect l="37991" t="47905" r="37773" b="7063"/>
          <a:stretch>
            <a:fillRect/>
          </a:stretch>
        </p:blipFill>
        <p:spPr bwMode="auto">
          <a:xfrm>
            <a:off x="8543925" y="152401"/>
            <a:ext cx="1728788"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B977-14E6-4158-8099-E202CFA94E25}"/>
              </a:ext>
            </a:extLst>
          </p:cNvPr>
          <p:cNvSpPr>
            <a:spLocks noGrp="1"/>
          </p:cNvSpPr>
          <p:nvPr>
            <p:ph type="title" idx="4294967295"/>
          </p:nvPr>
        </p:nvSpPr>
        <p:spPr>
          <a:xfrm>
            <a:off x="2278290" y="260648"/>
            <a:ext cx="7264136" cy="841248"/>
          </a:xfrm>
          <a:ln>
            <a:miter lim="800000"/>
            <a:headEnd/>
            <a:tailEnd/>
          </a:ln>
        </p:spPr>
        <p:txBody>
          <a:bodyPr anchor="ctr">
            <a:normAutofit fontScale="90000"/>
          </a:bodyPr>
          <a:lstStyle/>
          <a:p>
            <a:pPr>
              <a:defRPr/>
            </a:pPr>
            <a:r>
              <a:rPr lang="en-GB" sz="3600" cap="all" dirty="0">
                <a:solidFill>
                  <a:schemeClr val="tx2"/>
                </a:solidFill>
                <a:effectLst>
                  <a:reflection blurRad="12700" stA="48000" endA="300" endPos="55000" dir="5400000" sy="-90000" algn="bl" rotWithShape="0"/>
                </a:effectLst>
              </a:rPr>
              <a:t>The ‘Do’s for successful reading at home</a:t>
            </a:r>
            <a:endParaRPr lang="en-US" sz="3600" cap="all" dirty="0">
              <a:solidFill>
                <a:schemeClr val="tx2"/>
              </a:solidFill>
              <a:effectLst>
                <a:reflection blurRad="12700" stA="48000" endA="300" endPos="55000" dir="5400000" sy="-90000" algn="bl" rotWithShape="0"/>
              </a:effectLst>
            </a:endParaRPr>
          </a:p>
        </p:txBody>
      </p:sp>
      <p:sp>
        <p:nvSpPr>
          <p:cNvPr id="20483" name="Rectangle 1">
            <a:extLst>
              <a:ext uri="{FF2B5EF4-FFF2-40B4-BE49-F238E27FC236}">
                <a16:creationId xmlns:a16="http://schemas.microsoft.com/office/drawing/2014/main" id="{E3627E6A-71AD-4888-A281-2F34FA358780}"/>
              </a:ext>
            </a:extLst>
          </p:cNvPr>
          <p:cNvSpPr>
            <a:spLocks noChangeArrowheads="1"/>
          </p:cNvSpPr>
          <p:nvPr/>
        </p:nvSpPr>
        <p:spPr bwMode="auto">
          <a:xfrm>
            <a:off x="1847850" y="1628727"/>
            <a:ext cx="84963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GB" altLang="en-US" sz="2400" b="1" u="sng">
                <a:ea typeface="Calibri" panose="020F0502020204030204" pitchFamily="34" charset="0"/>
                <a:cs typeface="Times New Roman" panose="02020603050405020304" pitchFamily="18" charset="0"/>
              </a:rPr>
              <a:t>Preparing</a:t>
            </a:r>
            <a:endParaRPr lang="en-US" altLang="en-US" sz="2400" b="1" u="sng">
              <a:ea typeface="Calibri" panose="020F0502020204030204" pitchFamily="34" charset="0"/>
              <a:cs typeface="Times New Roman" panose="02020603050405020304" pitchFamily="18" charset="0"/>
            </a:endParaRPr>
          </a:p>
          <a:p>
            <a:pPr>
              <a:spcBef>
                <a:spcPct val="0"/>
              </a:spcBef>
              <a:buFontTx/>
              <a:buNone/>
            </a:pPr>
            <a:r>
              <a:rPr lang="en-GB" altLang="en-US" sz="2000" b="1">
                <a:ea typeface="Calibri" panose="020F0502020204030204" pitchFamily="34" charset="0"/>
                <a:cs typeface="Times New Roman" panose="02020603050405020304" pitchFamily="18" charset="0"/>
              </a:rPr>
              <a:t>The Right Place</a:t>
            </a:r>
            <a:r>
              <a:rPr lang="en-GB" altLang="en-US" sz="2000">
                <a:ea typeface="Calibri" panose="020F0502020204030204" pitchFamily="34" charset="0"/>
                <a:cs typeface="Times New Roman" panose="02020603050405020304" pitchFamily="18" charset="0"/>
              </a:rPr>
              <a:t/>
            </a:r>
            <a:br>
              <a:rPr lang="en-GB" altLang="en-US" sz="2000">
                <a:ea typeface="Calibri" panose="020F0502020204030204" pitchFamily="34" charset="0"/>
                <a:cs typeface="Times New Roman" panose="02020603050405020304" pitchFamily="18" charset="0"/>
              </a:rPr>
            </a:br>
            <a:r>
              <a:rPr lang="en-GB" altLang="en-US" sz="2000">
                <a:ea typeface="Calibri" panose="020F0502020204030204" pitchFamily="34" charset="0"/>
                <a:cs typeface="Times New Roman" panose="02020603050405020304" pitchFamily="18" charset="0"/>
              </a:rPr>
              <a:t>	It is comfortable.</a:t>
            </a:r>
            <a:br>
              <a:rPr lang="en-GB" altLang="en-US" sz="2000">
                <a:ea typeface="Calibri" panose="020F0502020204030204" pitchFamily="34" charset="0"/>
                <a:cs typeface="Times New Roman" panose="02020603050405020304" pitchFamily="18" charset="0"/>
              </a:rPr>
            </a:br>
            <a:r>
              <a:rPr lang="en-GB" altLang="en-US" sz="2000">
                <a:ea typeface="Calibri" panose="020F0502020204030204" pitchFamily="34" charset="0"/>
                <a:cs typeface="Times New Roman" panose="02020603050405020304" pitchFamily="18" charset="0"/>
              </a:rPr>
              <a:t>	It is private and quiet.</a:t>
            </a:r>
            <a:br>
              <a:rPr lang="en-GB" altLang="en-US" sz="2000">
                <a:ea typeface="Calibri" panose="020F0502020204030204" pitchFamily="34" charset="0"/>
                <a:cs typeface="Times New Roman" panose="02020603050405020304" pitchFamily="18" charset="0"/>
              </a:rPr>
            </a:br>
            <a:r>
              <a:rPr lang="en-GB" altLang="en-US" sz="2000">
                <a:ea typeface="Calibri" panose="020F0502020204030204" pitchFamily="34" charset="0"/>
                <a:cs typeface="Times New Roman" panose="02020603050405020304" pitchFamily="18" charset="0"/>
              </a:rPr>
              <a:t>	It is where you won’t be interrupted.</a:t>
            </a:r>
            <a:br>
              <a:rPr lang="en-GB" altLang="en-US" sz="2000">
                <a:ea typeface="Calibri" panose="020F0502020204030204" pitchFamily="34" charset="0"/>
                <a:cs typeface="Times New Roman" panose="02020603050405020304" pitchFamily="18" charset="0"/>
              </a:rPr>
            </a:br>
            <a:r>
              <a:rPr lang="en-GB" altLang="en-US" sz="2000">
                <a:ea typeface="Calibri" panose="020F0502020204030204" pitchFamily="34" charset="0"/>
                <a:cs typeface="Times New Roman" panose="02020603050405020304" pitchFamily="18" charset="0"/>
              </a:rPr>
              <a:t>	It is where you can sit beside your child.</a:t>
            </a:r>
            <a:br>
              <a:rPr lang="en-GB" altLang="en-US" sz="2000">
                <a:ea typeface="Calibri" panose="020F0502020204030204" pitchFamily="34" charset="0"/>
                <a:cs typeface="Times New Roman" panose="02020603050405020304" pitchFamily="18" charset="0"/>
              </a:rPr>
            </a:br>
            <a:r>
              <a:rPr lang="en-GB" altLang="en-US" sz="2000" b="1">
                <a:ea typeface="Calibri" panose="020F0502020204030204" pitchFamily="34" charset="0"/>
                <a:cs typeface="Times New Roman" panose="02020603050405020304" pitchFamily="18" charset="0"/>
              </a:rPr>
              <a:t>The Right Time</a:t>
            </a:r>
            <a:br>
              <a:rPr lang="en-GB" altLang="en-US" sz="2000" b="1">
                <a:ea typeface="Calibri" panose="020F0502020204030204" pitchFamily="34" charset="0"/>
                <a:cs typeface="Times New Roman" panose="02020603050405020304" pitchFamily="18" charset="0"/>
              </a:rPr>
            </a:br>
            <a:r>
              <a:rPr lang="en-GB" altLang="en-US" sz="2000" b="1">
                <a:ea typeface="Calibri" panose="020F0502020204030204" pitchFamily="34" charset="0"/>
                <a:cs typeface="Times New Roman" panose="02020603050405020304" pitchFamily="18" charset="0"/>
              </a:rPr>
              <a:t>	</a:t>
            </a:r>
            <a:r>
              <a:rPr lang="en-GB" altLang="en-US" sz="2000">
                <a:ea typeface="Calibri" panose="020F0502020204030204" pitchFamily="34" charset="0"/>
                <a:cs typeface="Times New Roman" panose="02020603050405020304" pitchFamily="18" charset="0"/>
              </a:rPr>
              <a:t>It is when you are relaxed.</a:t>
            </a:r>
            <a:br>
              <a:rPr lang="en-GB" altLang="en-US" sz="2000">
                <a:ea typeface="Calibri" panose="020F0502020204030204" pitchFamily="34" charset="0"/>
                <a:cs typeface="Times New Roman" panose="02020603050405020304" pitchFamily="18" charset="0"/>
              </a:rPr>
            </a:br>
            <a:r>
              <a:rPr lang="en-GB" altLang="en-US" sz="2000">
                <a:ea typeface="Calibri" panose="020F0502020204030204" pitchFamily="34" charset="0"/>
                <a:cs typeface="Times New Roman" panose="02020603050405020304" pitchFamily="18" charset="0"/>
              </a:rPr>
              <a:t>	It is when your child is relaxed.</a:t>
            </a:r>
            <a:br>
              <a:rPr lang="en-GB" altLang="en-US" sz="2000">
                <a:ea typeface="Calibri" panose="020F0502020204030204" pitchFamily="34" charset="0"/>
                <a:cs typeface="Times New Roman" panose="02020603050405020304" pitchFamily="18" charset="0"/>
              </a:rPr>
            </a:br>
            <a:r>
              <a:rPr lang="en-GB" altLang="en-US" sz="2000">
                <a:ea typeface="Calibri" panose="020F0502020204030204" pitchFamily="34" charset="0"/>
                <a:cs typeface="Times New Roman" panose="02020603050405020304" pitchFamily="18" charset="0"/>
              </a:rPr>
              <a:t>	It is when you can both give all your attention to the reading.</a:t>
            </a:r>
            <a:br>
              <a:rPr lang="en-GB" altLang="en-US" sz="2000">
                <a:ea typeface="Calibri" panose="020F0502020204030204" pitchFamily="34" charset="0"/>
                <a:cs typeface="Times New Roman" panose="02020603050405020304" pitchFamily="18" charset="0"/>
              </a:rPr>
            </a:br>
            <a:r>
              <a:rPr lang="en-GB" altLang="en-US" sz="2000" b="1">
                <a:ea typeface="Calibri" panose="020F0502020204030204" pitchFamily="34" charset="0"/>
                <a:cs typeface="Times New Roman" panose="02020603050405020304" pitchFamily="18" charset="0"/>
              </a:rPr>
              <a:t>The Right Manner</a:t>
            </a:r>
            <a:br>
              <a:rPr lang="en-GB" altLang="en-US" sz="2000" b="1">
                <a:ea typeface="Calibri" panose="020F0502020204030204" pitchFamily="34" charset="0"/>
                <a:cs typeface="Times New Roman" panose="02020603050405020304" pitchFamily="18" charset="0"/>
              </a:rPr>
            </a:br>
            <a:r>
              <a:rPr lang="en-GB" altLang="en-US" sz="2000" b="1">
                <a:ea typeface="Calibri" panose="020F0502020204030204" pitchFamily="34" charset="0"/>
                <a:cs typeface="Times New Roman" panose="02020603050405020304" pitchFamily="18" charset="0"/>
              </a:rPr>
              <a:t>	</a:t>
            </a:r>
            <a:r>
              <a:rPr lang="en-GB" altLang="en-US" sz="2000">
                <a:ea typeface="Calibri" panose="020F0502020204030204" pitchFamily="34" charset="0"/>
                <a:cs typeface="Times New Roman" panose="02020603050405020304" pitchFamily="18" charset="0"/>
              </a:rPr>
              <a:t>It is positive.</a:t>
            </a:r>
          </a:p>
          <a:p>
            <a:pPr>
              <a:spcBef>
                <a:spcPct val="0"/>
              </a:spcBef>
              <a:buFontTx/>
              <a:buNone/>
            </a:pPr>
            <a:endParaRPr lang="en-GB" altLang="en-US" sz="1400" b="1" u="sng">
              <a:ea typeface="Calibri" panose="020F0502020204030204" pitchFamily="34" charset="0"/>
              <a:cs typeface="Times New Roman" panose="02020603050405020304" pitchFamily="18" charset="0"/>
            </a:endParaRPr>
          </a:p>
          <a:p>
            <a:pPr>
              <a:spcBef>
                <a:spcPct val="0"/>
              </a:spcBef>
              <a:buFontTx/>
              <a:buNone/>
            </a:pPr>
            <a:r>
              <a:rPr lang="en-GB" altLang="en-US" sz="1400">
                <a:ea typeface="Calibri" panose="020F0502020204030204" pitchFamily="34" charset="0"/>
                <a:cs typeface="Times New Roman" panose="02020603050405020304" pitchFamily="18" charset="0"/>
              </a:rPr>
              <a:t/>
            </a:r>
            <a:br>
              <a:rPr lang="en-GB" altLang="en-US" sz="1400">
                <a:ea typeface="Calibri" panose="020F0502020204030204" pitchFamily="34" charset="0"/>
                <a:cs typeface="Times New Roman" panose="02020603050405020304" pitchFamily="18" charset="0"/>
              </a:rPr>
            </a:br>
            <a:r>
              <a:rPr lang="en-GB" altLang="en-US" sz="1400">
                <a:ea typeface="Calibri" panose="020F0502020204030204" pitchFamily="34" charset="0"/>
                <a:cs typeface="Times New Roman" panose="02020603050405020304" pitchFamily="18" charset="0"/>
              </a:rPr>
              <a:t/>
            </a:r>
            <a:br>
              <a:rPr lang="en-GB" altLang="en-US" sz="1400">
                <a:ea typeface="Calibri" panose="020F0502020204030204" pitchFamily="34" charset="0"/>
                <a:cs typeface="Times New Roman" panose="02020603050405020304" pitchFamily="18" charset="0"/>
              </a:rPr>
            </a:br>
            <a:endParaRPr lang="en-GB" altLang="en-US" sz="1800">
              <a:latin typeface="Arial" panose="020B0604020202020204" pitchFamily="34" charset="0"/>
              <a:ea typeface="Calibri" panose="020F0502020204030204" pitchFamily="34" charset="0"/>
              <a:cs typeface="Times New Roman" panose="02020603050405020304" pitchFamily="18" charset="0"/>
            </a:endParaRPr>
          </a:p>
        </p:txBody>
      </p:sp>
      <p:pic>
        <p:nvPicPr>
          <p:cNvPr id="20484" name="Picture 3" descr="http://t1.gstatic.com/images?q=tbn:ANd9GcQFUNeJU8Fji2eI0JVyyY-O-FP7UOnLAOE1mTGvIObM-Xoy-gMAk_QHmQU1">
            <a:extLst>
              <a:ext uri="{FF2B5EF4-FFF2-40B4-BE49-F238E27FC236}">
                <a16:creationId xmlns:a16="http://schemas.microsoft.com/office/drawing/2014/main" id="{9A34A1F7-2EC0-45B1-86B5-036BDB5CA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26" y="1700213"/>
            <a:ext cx="187166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7200" b="1" dirty="0">
                <a:latin typeface="+mj-lt"/>
                <a:cs typeface="Calibri"/>
              </a:rPr>
              <a:t>What skills did we use to answer those questions?</a:t>
            </a:r>
            <a:endParaRPr lang="en-GB" sz="7200" dirty="0">
              <a:latin typeface="+mj-lt"/>
            </a:endParaRPr>
          </a:p>
        </p:txBody>
      </p:sp>
      <p:sp>
        <p:nvSpPr>
          <p:cNvPr id="2" name="Slide Number Placeholder 1"/>
          <p:cNvSpPr>
            <a:spLocks noGrp="1"/>
          </p:cNvSpPr>
          <p:nvPr>
            <p:ph type="sldNum" sz="quarter" idx="12"/>
          </p:nvPr>
        </p:nvSpPr>
        <p:spPr/>
        <p:txBody>
          <a:bodyPr/>
          <a:lstStyle/>
          <a:p>
            <a:fld id="{D2D9DC15-C497-4341-9D16-72526D7FF39A}" type="slidenum">
              <a:rPr lang="en-GB" smtClean="0"/>
              <a:t>5</a:t>
            </a:fld>
            <a:endParaRPr lang="en-GB" dirty="0"/>
          </a:p>
        </p:txBody>
      </p:sp>
    </p:spTree>
    <p:extLst>
      <p:ext uri="{BB962C8B-B14F-4D97-AF65-F5344CB8AC3E}">
        <p14:creationId xmlns:p14="http://schemas.microsoft.com/office/powerpoint/2010/main" val="3117993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3E31-7347-4E03-9A26-0219F04A11F2}"/>
              </a:ext>
            </a:extLst>
          </p:cNvPr>
          <p:cNvSpPr>
            <a:spLocks noGrp="1"/>
          </p:cNvSpPr>
          <p:nvPr>
            <p:ph type="title" idx="4294967295"/>
          </p:nvPr>
        </p:nvSpPr>
        <p:spPr>
          <a:xfrm>
            <a:off x="2139580" y="260648"/>
            <a:ext cx="7475592" cy="841248"/>
          </a:xfrm>
          <a:ln>
            <a:miter lim="800000"/>
            <a:headEnd/>
            <a:tailEnd/>
          </a:ln>
        </p:spPr>
        <p:txBody>
          <a:bodyPr anchor="ctr">
            <a:normAutofit fontScale="90000"/>
          </a:bodyPr>
          <a:lstStyle/>
          <a:p>
            <a:pPr>
              <a:defRPr/>
            </a:pPr>
            <a:r>
              <a:rPr lang="en-GB" sz="3600" cap="all" dirty="0">
                <a:solidFill>
                  <a:schemeClr val="tx2"/>
                </a:solidFill>
                <a:effectLst>
                  <a:reflection blurRad="12700" stA="48000" endA="300" endPos="55000" dir="5400000" sy="-90000" algn="bl" rotWithShape="0"/>
                </a:effectLst>
              </a:rPr>
              <a:t>The ‘Do’s for successful reading at home</a:t>
            </a:r>
            <a:endParaRPr lang="en-US" sz="3600" cap="all" dirty="0">
              <a:solidFill>
                <a:schemeClr val="tx2"/>
              </a:solidFill>
              <a:effectLst>
                <a:reflection blurRad="12700" stA="48000" endA="300" endPos="55000" dir="5400000" sy="-90000" algn="bl" rotWithShape="0"/>
              </a:effectLst>
            </a:endParaRPr>
          </a:p>
        </p:txBody>
      </p:sp>
      <p:sp>
        <p:nvSpPr>
          <p:cNvPr id="22531" name="Rectangle 1">
            <a:extLst>
              <a:ext uri="{FF2B5EF4-FFF2-40B4-BE49-F238E27FC236}">
                <a16:creationId xmlns:a16="http://schemas.microsoft.com/office/drawing/2014/main" id="{707B88B2-559F-4942-BA59-3F01CF5D324E}"/>
              </a:ext>
            </a:extLst>
          </p:cNvPr>
          <p:cNvSpPr>
            <a:spLocks noChangeArrowheads="1"/>
          </p:cNvSpPr>
          <p:nvPr/>
        </p:nvSpPr>
        <p:spPr bwMode="auto">
          <a:xfrm>
            <a:off x="1847850" y="1268136"/>
            <a:ext cx="84963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GB" altLang="en-US" sz="1400" b="1" u="sng">
              <a:ea typeface="Calibri" panose="020F0502020204030204" pitchFamily="34" charset="0"/>
              <a:cs typeface="Times New Roman" panose="02020603050405020304" pitchFamily="18" charset="0"/>
            </a:endParaRPr>
          </a:p>
          <a:p>
            <a:pPr>
              <a:spcBef>
                <a:spcPct val="0"/>
              </a:spcBef>
              <a:buFontTx/>
              <a:buNone/>
            </a:pPr>
            <a:r>
              <a:rPr lang="en-GB" altLang="en-US" sz="2400" b="1" u="sng">
                <a:ea typeface="Calibri" panose="020F0502020204030204" pitchFamily="34" charset="0"/>
                <a:cs typeface="Times New Roman" panose="02020603050405020304" pitchFamily="18" charset="0"/>
              </a:rPr>
              <a:t>Praising</a:t>
            </a:r>
            <a:r>
              <a:rPr lang="en-GB" altLang="en-US" sz="1400" b="1">
                <a:ea typeface="Calibri" panose="020F0502020204030204" pitchFamily="34" charset="0"/>
                <a:cs typeface="Times New Roman" panose="02020603050405020304" pitchFamily="18" charset="0"/>
              </a:rPr>
              <a:t/>
            </a:r>
            <a:br>
              <a:rPr lang="en-GB" altLang="en-US" sz="1400" b="1">
                <a:ea typeface="Calibri" panose="020F0502020204030204" pitchFamily="34" charset="0"/>
                <a:cs typeface="Times New Roman" panose="02020603050405020304" pitchFamily="18" charset="0"/>
              </a:rPr>
            </a:br>
            <a:r>
              <a:rPr lang="en-GB" altLang="en-US" sz="1800">
                <a:ea typeface="Calibri" panose="020F0502020204030204" pitchFamily="34" charset="0"/>
                <a:cs typeface="Times New Roman" panose="02020603050405020304" pitchFamily="18" charset="0"/>
              </a:rPr>
              <a:t>Praise makes your child feel good about themselves, makes your child feel good about reading, makes them want to try harder, lets them know what they are doing right.</a:t>
            </a:r>
            <a:br>
              <a:rPr lang="en-GB" altLang="en-US" sz="1800">
                <a:ea typeface="Calibri" panose="020F0502020204030204" pitchFamily="34" charset="0"/>
                <a:cs typeface="Times New Roman" panose="02020603050405020304" pitchFamily="18" charset="0"/>
              </a:rPr>
            </a:br>
            <a:r>
              <a:rPr lang="en-GB" altLang="en-US" sz="1800">
                <a:ea typeface="Calibri" panose="020F0502020204030204" pitchFamily="34" charset="0"/>
                <a:cs typeface="Times New Roman" panose="02020603050405020304" pitchFamily="18" charset="0"/>
              </a:rPr>
              <a:t>	</a:t>
            </a:r>
            <a:r>
              <a:rPr lang="en-GB" altLang="en-US" sz="1800" i="1">
                <a:ea typeface="Calibri" panose="020F0502020204030204" pitchFamily="34" charset="0"/>
                <a:cs typeface="Times New Roman" panose="02020603050405020304" pitchFamily="18" charset="0"/>
              </a:rPr>
              <a:t>Praise, praise, praise, praise and praise again!</a:t>
            </a:r>
            <a:r>
              <a:rPr lang="en-GB" altLang="en-US" sz="1400">
                <a:ea typeface="Calibri" panose="020F0502020204030204" pitchFamily="34" charset="0"/>
                <a:cs typeface="Times New Roman" panose="02020603050405020304" pitchFamily="18" charset="0"/>
              </a:rPr>
              <a:t/>
            </a:r>
            <a:br>
              <a:rPr lang="en-GB" altLang="en-US" sz="1400">
                <a:ea typeface="Calibri" panose="020F0502020204030204" pitchFamily="34" charset="0"/>
                <a:cs typeface="Times New Roman" panose="02020603050405020304" pitchFamily="18" charset="0"/>
              </a:rPr>
            </a:br>
            <a:r>
              <a:rPr lang="en-GB" altLang="en-US" sz="1400">
                <a:ea typeface="Calibri" panose="020F0502020204030204" pitchFamily="34" charset="0"/>
                <a:cs typeface="Times New Roman" panose="02020603050405020304" pitchFamily="18" charset="0"/>
              </a:rPr>
              <a:t> </a:t>
            </a:r>
            <a:br>
              <a:rPr lang="en-GB" altLang="en-US" sz="1400">
                <a:ea typeface="Calibri" panose="020F0502020204030204" pitchFamily="34" charset="0"/>
                <a:cs typeface="Times New Roman" panose="02020603050405020304" pitchFamily="18" charset="0"/>
              </a:rPr>
            </a:br>
            <a:r>
              <a:rPr lang="en-GB" altLang="en-US" sz="2400" b="1" u="sng">
                <a:ea typeface="Calibri" panose="020F0502020204030204" pitchFamily="34" charset="0"/>
                <a:cs typeface="Times New Roman" panose="02020603050405020304" pitchFamily="18" charset="0"/>
              </a:rPr>
              <a:t>Pausing</a:t>
            </a:r>
            <a:r>
              <a:rPr lang="en-GB" altLang="en-US" sz="1400" b="1">
                <a:ea typeface="Calibri" panose="020F0502020204030204" pitchFamily="34" charset="0"/>
                <a:cs typeface="Times New Roman" panose="02020603050405020304" pitchFamily="18" charset="0"/>
              </a:rPr>
              <a:t/>
            </a:r>
            <a:br>
              <a:rPr lang="en-GB" altLang="en-US" sz="1400" b="1">
                <a:ea typeface="Calibri" panose="020F0502020204030204" pitchFamily="34" charset="0"/>
                <a:cs typeface="Times New Roman" panose="02020603050405020304" pitchFamily="18" charset="0"/>
              </a:rPr>
            </a:br>
            <a:r>
              <a:rPr lang="en-GB" altLang="en-US" sz="1800">
                <a:ea typeface="Calibri" panose="020F0502020204030204" pitchFamily="34" charset="0"/>
                <a:cs typeface="Times New Roman" panose="02020603050405020304" pitchFamily="18" charset="0"/>
              </a:rPr>
              <a:t>Pausing gives the child time to work things out for themselves, gives you time to think how to help.</a:t>
            </a:r>
            <a:br>
              <a:rPr lang="en-GB" altLang="en-US" sz="1800">
                <a:ea typeface="Calibri" panose="020F0502020204030204" pitchFamily="34" charset="0"/>
                <a:cs typeface="Times New Roman" panose="02020603050405020304" pitchFamily="18" charset="0"/>
              </a:rPr>
            </a:br>
            <a:r>
              <a:rPr lang="en-GB" altLang="en-US" sz="1800">
                <a:ea typeface="Calibri" panose="020F0502020204030204" pitchFamily="34" charset="0"/>
                <a:cs typeface="Times New Roman" panose="02020603050405020304" pitchFamily="18" charset="0"/>
              </a:rPr>
              <a:t>Try never to do anything for your child that they can do for themselves.</a:t>
            </a:r>
            <a:r>
              <a:rPr lang="en-GB" altLang="en-US" sz="1400">
                <a:ea typeface="Calibri" panose="020F0502020204030204" pitchFamily="34" charset="0"/>
                <a:cs typeface="Times New Roman" panose="02020603050405020304" pitchFamily="18" charset="0"/>
              </a:rPr>
              <a:t/>
            </a:r>
            <a:br>
              <a:rPr lang="en-GB" altLang="en-US" sz="1400">
                <a:ea typeface="Calibri" panose="020F0502020204030204" pitchFamily="34" charset="0"/>
                <a:cs typeface="Times New Roman" panose="02020603050405020304" pitchFamily="18" charset="0"/>
              </a:rPr>
            </a:br>
            <a:r>
              <a:rPr lang="en-GB" altLang="en-US" sz="1400">
                <a:ea typeface="Calibri" panose="020F0502020204030204" pitchFamily="34" charset="0"/>
                <a:cs typeface="Times New Roman" panose="02020603050405020304" pitchFamily="18" charset="0"/>
              </a:rPr>
              <a:t> </a:t>
            </a:r>
            <a:br>
              <a:rPr lang="en-GB" altLang="en-US" sz="1400">
                <a:ea typeface="Calibri" panose="020F0502020204030204" pitchFamily="34" charset="0"/>
                <a:cs typeface="Times New Roman" panose="02020603050405020304" pitchFamily="18" charset="0"/>
              </a:rPr>
            </a:br>
            <a:r>
              <a:rPr lang="en-GB" altLang="en-US" sz="2400" b="1" u="sng">
                <a:ea typeface="Calibri" panose="020F0502020204030204" pitchFamily="34" charset="0"/>
                <a:cs typeface="Times New Roman" panose="02020603050405020304" pitchFamily="18" charset="0"/>
              </a:rPr>
              <a:t>Probing</a:t>
            </a:r>
            <a:r>
              <a:rPr lang="en-GB" altLang="en-US" sz="1400" b="1">
                <a:ea typeface="Calibri" panose="020F0502020204030204" pitchFamily="34" charset="0"/>
                <a:cs typeface="Times New Roman" panose="02020603050405020304" pitchFamily="18" charset="0"/>
              </a:rPr>
              <a:t/>
            </a:r>
            <a:br>
              <a:rPr lang="en-GB" altLang="en-US" sz="1400" b="1">
                <a:ea typeface="Calibri" panose="020F0502020204030204" pitchFamily="34" charset="0"/>
                <a:cs typeface="Times New Roman" panose="02020603050405020304" pitchFamily="18" charset="0"/>
              </a:rPr>
            </a:br>
            <a:r>
              <a:rPr lang="en-GB" altLang="en-US" sz="1800">
                <a:ea typeface="Calibri" panose="020F0502020204030204" pitchFamily="34" charset="0"/>
                <a:cs typeface="Times New Roman" panose="02020603050405020304" pitchFamily="18" charset="0"/>
              </a:rPr>
              <a:t>The purpose of reading is to get meaning.</a:t>
            </a:r>
            <a:r>
              <a:rPr lang="en-GB" altLang="en-US" sz="1400">
                <a:ea typeface="Calibri" panose="020F0502020204030204" pitchFamily="34" charset="0"/>
                <a:cs typeface="Times New Roman" panose="02020603050405020304" pitchFamily="18" charset="0"/>
              </a:rPr>
              <a:t/>
            </a:r>
            <a:br>
              <a:rPr lang="en-GB" altLang="en-US" sz="1400">
                <a:ea typeface="Calibri" panose="020F0502020204030204" pitchFamily="34" charset="0"/>
                <a:cs typeface="Times New Roman" panose="02020603050405020304" pitchFamily="18" charset="0"/>
              </a:rPr>
            </a:br>
            <a:r>
              <a:rPr lang="en-GB" altLang="en-US" sz="1400">
                <a:ea typeface="Calibri" panose="020F0502020204030204" pitchFamily="34" charset="0"/>
                <a:cs typeface="Times New Roman" panose="02020603050405020304" pitchFamily="18" charset="0"/>
              </a:rPr>
              <a:t/>
            </a:r>
            <a:br>
              <a:rPr lang="en-GB" altLang="en-US" sz="1400">
                <a:ea typeface="Calibri" panose="020F0502020204030204" pitchFamily="34" charset="0"/>
                <a:cs typeface="Times New Roman" panose="02020603050405020304" pitchFamily="18" charset="0"/>
              </a:rPr>
            </a:br>
            <a:endParaRPr lang="en-GB" altLang="en-US" sz="1800">
              <a:latin typeface="Arial" panose="020B0604020202020204" pitchFamily="34" charset="0"/>
              <a:ea typeface="Calibri" panose="020F0502020204030204" pitchFamily="34" charset="0"/>
              <a:cs typeface="Times New Roman" panose="02020603050405020304" pitchFamily="18" charset="0"/>
            </a:endParaRPr>
          </a:p>
        </p:txBody>
      </p:sp>
      <p:pic>
        <p:nvPicPr>
          <p:cNvPr id="22532" name="Picture 2" descr="http://www.craven.k12.nc.us/bme/images/stories/White/parent20reading20220clipart.png">
            <a:extLst>
              <a:ext uri="{FF2B5EF4-FFF2-40B4-BE49-F238E27FC236}">
                <a16:creationId xmlns:a16="http://schemas.microsoft.com/office/drawing/2014/main" id="{70ECA65C-9D69-4319-AE30-847D443CF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6" y="4581525"/>
            <a:ext cx="13684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86C4-FFC7-4A2A-8DCE-CCC033BED930}"/>
              </a:ext>
            </a:extLst>
          </p:cNvPr>
          <p:cNvSpPr>
            <a:spLocks noGrp="1"/>
          </p:cNvSpPr>
          <p:nvPr>
            <p:ph type="title" idx="4294967295"/>
          </p:nvPr>
        </p:nvSpPr>
        <p:spPr>
          <a:xfrm>
            <a:off x="1825854" y="260648"/>
            <a:ext cx="7390354" cy="841248"/>
          </a:xfrm>
          <a:ln>
            <a:miter lim="800000"/>
            <a:headEnd/>
            <a:tailEnd/>
          </a:ln>
        </p:spPr>
        <p:txBody>
          <a:bodyPr anchor="ctr">
            <a:normAutofit fontScale="90000"/>
          </a:bodyPr>
          <a:lstStyle/>
          <a:p>
            <a:pPr>
              <a:defRPr/>
            </a:pPr>
            <a:r>
              <a:rPr lang="en-GB" sz="2800" cap="all" dirty="0">
                <a:solidFill>
                  <a:schemeClr val="tx2"/>
                </a:solidFill>
                <a:effectLst>
                  <a:reflection blurRad="12700" stA="48000" endA="300" endPos="55000" dir="5400000" sy="-90000" algn="bl" rotWithShape="0"/>
                </a:effectLst>
              </a:rPr>
              <a:t>The ‘</a:t>
            </a:r>
            <a:r>
              <a:rPr lang="en-GB" sz="2800" cap="all" dirty="0" err="1">
                <a:solidFill>
                  <a:schemeClr val="tx2"/>
                </a:solidFill>
                <a:effectLst>
                  <a:reflection blurRad="12700" stA="48000" endA="300" endPos="55000" dir="5400000" sy="-90000" algn="bl" rotWithShape="0"/>
                </a:effectLst>
              </a:rPr>
              <a:t>Don’t’s</a:t>
            </a:r>
            <a:r>
              <a:rPr lang="en-GB" sz="2800" cap="all" dirty="0">
                <a:solidFill>
                  <a:schemeClr val="tx2"/>
                </a:solidFill>
                <a:effectLst>
                  <a:reflection blurRad="12700" stA="48000" endA="300" endPos="55000" dir="5400000" sy="-90000" algn="bl" rotWithShape="0"/>
                </a:effectLst>
              </a:rPr>
              <a:t> for successful reading at home</a:t>
            </a:r>
            <a:endParaRPr lang="en-US" sz="2800" cap="all" dirty="0">
              <a:solidFill>
                <a:schemeClr val="tx2"/>
              </a:solidFill>
              <a:effectLst>
                <a:reflection blurRad="12700" stA="48000" endA="300" endPos="55000" dir="5400000" sy="-90000" algn="bl" rotWithShape="0"/>
              </a:effectLst>
            </a:endParaRPr>
          </a:p>
        </p:txBody>
      </p:sp>
      <p:sp>
        <p:nvSpPr>
          <p:cNvPr id="24579" name="Rectangle 1">
            <a:extLst>
              <a:ext uri="{FF2B5EF4-FFF2-40B4-BE49-F238E27FC236}">
                <a16:creationId xmlns:a16="http://schemas.microsoft.com/office/drawing/2014/main" id="{5DED10C2-122F-4668-9AC1-7487DBDD163E}"/>
              </a:ext>
            </a:extLst>
          </p:cNvPr>
          <p:cNvSpPr>
            <a:spLocks noChangeArrowheads="1"/>
          </p:cNvSpPr>
          <p:nvPr/>
        </p:nvSpPr>
        <p:spPr bwMode="auto">
          <a:xfrm>
            <a:off x="1774826" y="1393667"/>
            <a:ext cx="8353425"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GB" altLang="en-US" sz="2400" b="1" u="sng" dirty="0"/>
              <a:t>Comparisons</a:t>
            </a:r>
            <a:endParaRPr lang="en-US" altLang="en-US" sz="2400" b="1" u="sng" dirty="0"/>
          </a:p>
          <a:p>
            <a:pPr eaLnBrk="1" hangingPunct="1">
              <a:spcBef>
                <a:spcPct val="0"/>
              </a:spcBef>
              <a:buFontTx/>
              <a:buNone/>
            </a:pPr>
            <a:r>
              <a:rPr lang="en-GB" altLang="en-US" sz="1800" dirty="0"/>
              <a:t>Every child is different, reading development can vary enormously from child to child. Try not to compare children.</a:t>
            </a:r>
          </a:p>
          <a:p>
            <a:pPr eaLnBrk="1" hangingPunct="1">
              <a:spcBef>
                <a:spcPct val="0"/>
              </a:spcBef>
              <a:buFontTx/>
              <a:buNone/>
            </a:pPr>
            <a:endParaRPr lang="en-US" altLang="en-US" sz="1400" dirty="0"/>
          </a:p>
          <a:p>
            <a:pPr eaLnBrk="1" hangingPunct="1">
              <a:spcBef>
                <a:spcPct val="0"/>
              </a:spcBef>
              <a:buFontTx/>
              <a:buNone/>
            </a:pPr>
            <a:r>
              <a:rPr lang="en-GB" altLang="en-US" sz="2400" b="1" u="sng" dirty="0"/>
              <a:t>Anxiety</a:t>
            </a:r>
            <a:endParaRPr lang="en-US" altLang="en-US" sz="2400" b="1" u="sng" dirty="0"/>
          </a:p>
          <a:p>
            <a:pPr eaLnBrk="1" hangingPunct="1">
              <a:spcBef>
                <a:spcPct val="0"/>
              </a:spcBef>
              <a:buFontTx/>
              <a:buNone/>
            </a:pPr>
            <a:r>
              <a:rPr lang="en-GB" altLang="en-US" sz="1800" dirty="0"/>
              <a:t>Try not to worry about child’s reading development. The teacher will contact you should there be any concerns. Children pick up on their parent’s anxieties</a:t>
            </a:r>
            <a:r>
              <a:rPr lang="en-GB" altLang="en-US" sz="1800" b="1" dirty="0"/>
              <a:t>.</a:t>
            </a:r>
          </a:p>
          <a:p>
            <a:pPr eaLnBrk="1" hangingPunct="1">
              <a:spcBef>
                <a:spcPct val="0"/>
              </a:spcBef>
              <a:buFontTx/>
              <a:buNone/>
            </a:pPr>
            <a:endParaRPr lang="en-US" altLang="en-US" sz="1400" dirty="0"/>
          </a:p>
          <a:p>
            <a:pPr eaLnBrk="1" hangingPunct="1">
              <a:spcBef>
                <a:spcPct val="0"/>
              </a:spcBef>
              <a:buFontTx/>
              <a:buNone/>
            </a:pPr>
            <a:r>
              <a:rPr lang="en-GB" altLang="en-US" sz="2400" b="1" u="sng" dirty="0"/>
              <a:t>Covering the pictures</a:t>
            </a:r>
            <a:endParaRPr lang="en-US" altLang="en-US" sz="2400" b="1" u="sng" dirty="0"/>
          </a:p>
          <a:p>
            <a:pPr eaLnBrk="1" hangingPunct="1">
              <a:spcBef>
                <a:spcPct val="0"/>
              </a:spcBef>
              <a:buFontTx/>
              <a:buNone/>
            </a:pPr>
            <a:r>
              <a:rPr lang="en-GB" altLang="en-US" sz="1800" dirty="0"/>
              <a:t>Children are taught to read using the pictures. Reading is about meaning</a:t>
            </a:r>
            <a:r>
              <a:rPr lang="en-GB" altLang="en-US" sz="1800" b="1" dirty="0"/>
              <a:t>.</a:t>
            </a:r>
          </a:p>
          <a:p>
            <a:pPr eaLnBrk="1" hangingPunct="1">
              <a:spcBef>
                <a:spcPct val="0"/>
              </a:spcBef>
              <a:buFontTx/>
              <a:buNone/>
            </a:pPr>
            <a:endParaRPr lang="en-US" altLang="en-US" sz="1400" dirty="0">
              <a:solidFill>
                <a:srgbClr val="FF0000"/>
              </a:solidFill>
            </a:endParaRPr>
          </a:p>
          <a:p>
            <a:pPr eaLnBrk="1" hangingPunct="1">
              <a:spcBef>
                <a:spcPct val="0"/>
              </a:spcBef>
              <a:buFontTx/>
              <a:buNone/>
            </a:pPr>
            <a:r>
              <a:rPr lang="en-GB" altLang="en-US" sz="2400" b="1" u="sng" dirty="0">
                <a:solidFill>
                  <a:srgbClr val="FF0000"/>
                </a:solidFill>
              </a:rPr>
              <a:t>Belief: “If it’s not hurting, it’s not working!”</a:t>
            </a:r>
            <a:endParaRPr lang="en-US" altLang="en-US" sz="2400" b="1" u="sng" dirty="0">
              <a:solidFill>
                <a:srgbClr val="FF0000"/>
              </a:solidFill>
            </a:endParaRPr>
          </a:p>
          <a:p>
            <a:pPr algn="ctr" eaLnBrk="1" hangingPunct="1">
              <a:spcBef>
                <a:spcPct val="0"/>
              </a:spcBef>
              <a:buFontTx/>
              <a:buNone/>
            </a:pPr>
            <a:r>
              <a:rPr lang="en-GB" altLang="en-US" sz="1800" dirty="0">
                <a:solidFill>
                  <a:srgbClr val="FF0000"/>
                </a:solidFill>
              </a:rPr>
              <a:t>Fluent readers don’t always need harder books. </a:t>
            </a:r>
          </a:p>
          <a:p>
            <a:pPr eaLnBrk="1" hangingPunct="1">
              <a:spcBef>
                <a:spcPct val="0"/>
              </a:spcBef>
              <a:buFontTx/>
              <a:buNone/>
            </a:pPr>
            <a:r>
              <a:rPr lang="en-GB" altLang="en-US" sz="1800" dirty="0">
                <a:solidFill>
                  <a:srgbClr val="FF0000"/>
                </a:solidFill>
              </a:rPr>
              <a:t>                                   They need a deeper understanding.</a:t>
            </a:r>
            <a:endParaRPr lang="en-US" altLang="en-US" sz="1800" dirty="0">
              <a:solidFill>
                <a:srgbClr val="FF0000"/>
              </a:solidFill>
            </a:endParaRPr>
          </a:p>
          <a:p>
            <a:pPr eaLnBrk="1" hangingPunct="1">
              <a:spcBef>
                <a:spcPct val="0"/>
              </a:spcBef>
              <a:buFontTx/>
              <a:buNone/>
            </a:pPr>
            <a:r>
              <a:rPr lang="en-GB" altLang="en-US" sz="1800" dirty="0"/>
              <a:t> </a:t>
            </a:r>
            <a:endParaRPr lang="en-US" altLang="en-US" sz="1800" dirty="0"/>
          </a:p>
          <a:p>
            <a:pPr>
              <a:spcBef>
                <a:spcPct val="0"/>
              </a:spcBef>
              <a:buFontTx/>
              <a:buNone/>
            </a:pPr>
            <a:r>
              <a:rPr lang="en-GB" altLang="en-US" sz="1400" dirty="0">
                <a:ea typeface="Calibri" panose="020F0502020204030204" pitchFamily="34" charset="0"/>
                <a:cs typeface="Times New Roman" panose="02020603050405020304" pitchFamily="18" charset="0"/>
              </a:rPr>
              <a:t/>
            </a:r>
            <a:br>
              <a:rPr lang="en-GB" altLang="en-US" sz="1400" dirty="0">
                <a:ea typeface="Calibri" panose="020F0502020204030204" pitchFamily="34" charset="0"/>
                <a:cs typeface="Times New Roman" panose="02020603050405020304" pitchFamily="18" charset="0"/>
              </a:rPr>
            </a:br>
            <a:r>
              <a:rPr lang="en-GB" altLang="en-US" sz="1400" dirty="0">
                <a:ea typeface="Calibri" panose="020F0502020204030204" pitchFamily="34" charset="0"/>
                <a:cs typeface="Times New Roman" panose="02020603050405020304" pitchFamily="18" charset="0"/>
              </a:rPr>
              <a:t/>
            </a:r>
            <a:br>
              <a:rPr lang="en-GB" altLang="en-US" sz="1400" dirty="0">
                <a:ea typeface="Calibri" panose="020F0502020204030204" pitchFamily="34" charset="0"/>
                <a:cs typeface="Times New Roman" panose="02020603050405020304" pitchFamily="18" charset="0"/>
              </a:rPr>
            </a:br>
            <a:endParaRPr lang="en-GB" altLang="en-US" sz="1800" dirty="0">
              <a:latin typeface="Arial" panose="020B0604020202020204" pitchFamily="34" charset="0"/>
            </a:endParaRPr>
          </a:p>
        </p:txBody>
      </p:sp>
      <p:pic>
        <p:nvPicPr>
          <p:cNvPr id="24580" name="Picture 4" descr="http://www.ldanp.ca/wp-content/uploads/2012/10/hug-club-clip-art-720.jpg">
            <a:extLst>
              <a:ext uri="{FF2B5EF4-FFF2-40B4-BE49-F238E27FC236}">
                <a16:creationId xmlns:a16="http://schemas.microsoft.com/office/drawing/2014/main" id="{7DE3A34B-6A94-442B-8DF6-FE616B098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3284539"/>
            <a:ext cx="15748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42473" y="1320732"/>
            <a:ext cx="6839527" cy="3995004"/>
          </a:xfrm>
          <a:prstGeom prst="rect">
            <a:avLst/>
          </a:prstGeom>
        </p:spPr>
        <p:txBody>
          <a:bodyPr wrap="square">
            <a:spAutoFit/>
          </a:bodyPr>
          <a:lstStyle/>
          <a:p>
            <a:pPr algn="ctr">
              <a:lnSpc>
                <a:spcPct val="115000"/>
              </a:lnSpc>
              <a:spcAft>
                <a:spcPts val="1000"/>
              </a:spcAft>
            </a:pPr>
            <a:r>
              <a:rPr lang="en-GB" sz="2000" b="1" u="sng" dirty="0">
                <a:latin typeface="Comic Sans MS" panose="030F0702030302020204" pitchFamily="66" charset="0"/>
                <a:ea typeface="Calibri" panose="020F0502020204030204" pitchFamily="34" charset="0"/>
                <a:cs typeface="Times New Roman" panose="02020603050405020304" pitchFamily="18" charset="0"/>
              </a:rPr>
              <a:t>My 5 Finger Retell for Emergent Readers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b="1" dirty="0">
                <a:latin typeface="Comic Sans MS" panose="030F0702030302020204" pitchFamily="66" charset="0"/>
                <a:ea typeface="Calibri" panose="020F0502020204030204" pitchFamily="34" charset="0"/>
                <a:cs typeface="Times New Roman" panose="02020603050405020304" pitchFamily="18" charset="0"/>
              </a:rPr>
              <a:t>Retell the story using your 5 fingers.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2000" b="1" dirty="0">
                <a:latin typeface="Comic Sans MS" panose="030F0702030302020204" pitchFamily="66" charset="0"/>
                <a:ea typeface="Calibri" panose="020F0502020204030204" pitchFamily="34" charset="0"/>
                <a:cs typeface="Times New Roman" panose="02020603050405020304" pitchFamily="18" charset="0"/>
              </a:rPr>
              <a:t>Thumb:</a:t>
            </a:r>
            <a:r>
              <a:rPr lang="en-GB" sz="2000" dirty="0">
                <a:latin typeface="Comic Sans MS" panose="030F0702030302020204" pitchFamily="66" charset="0"/>
                <a:ea typeface="Calibri" panose="020F0502020204030204" pitchFamily="34" charset="0"/>
                <a:cs typeface="Times New Roman" panose="02020603050405020304" pitchFamily="18" charset="0"/>
              </a:rPr>
              <a:t> Characters in the story are……..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2000" b="1" dirty="0">
                <a:latin typeface="Comic Sans MS" panose="030F0702030302020204" pitchFamily="66" charset="0"/>
                <a:ea typeface="Calibri" panose="020F0502020204030204" pitchFamily="34" charset="0"/>
                <a:cs typeface="Times New Roman" panose="02020603050405020304" pitchFamily="18" charset="0"/>
              </a:rPr>
              <a:t>Pointer:</a:t>
            </a:r>
            <a:r>
              <a:rPr lang="en-GB" sz="2000" dirty="0">
                <a:latin typeface="Comic Sans MS" panose="030F0702030302020204" pitchFamily="66" charset="0"/>
                <a:ea typeface="Calibri" panose="020F0502020204030204" pitchFamily="34" charset="0"/>
                <a:cs typeface="Times New Roman" panose="02020603050405020304" pitchFamily="18" charset="0"/>
              </a:rPr>
              <a:t> The setting is (e.g. home, school, farm, park etc.)</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2000" b="1" dirty="0">
                <a:latin typeface="Comic Sans MS" panose="030F0702030302020204" pitchFamily="66" charset="0"/>
                <a:ea typeface="Calibri" panose="020F0502020204030204" pitchFamily="34" charset="0"/>
                <a:cs typeface="Times New Roman" panose="02020603050405020304" pitchFamily="18" charset="0"/>
              </a:rPr>
              <a:t>Tall Finger:</a:t>
            </a:r>
            <a:r>
              <a:rPr lang="en-GB" sz="2000" dirty="0">
                <a:latin typeface="Comic Sans MS" panose="030F0702030302020204" pitchFamily="66" charset="0"/>
                <a:ea typeface="Calibri" panose="020F0502020204030204" pitchFamily="34" charset="0"/>
                <a:cs typeface="Times New Roman" panose="02020603050405020304" pitchFamily="18" charset="0"/>
              </a:rPr>
              <a:t> The book was about………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Symbol" panose="05050102010706020507" pitchFamily="18" charset="2"/>
              <a:buChar char=""/>
            </a:pPr>
            <a:r>
              <a:rPr lang="en-GB" sz="2000" b="1" dirty="0">
                <a:latin typeface="Comic Sans MS" panose="030F0702030302020204" pitchFamily="66" charset="0"/>
                <a:ea typeface="Calibri" panose="020F0502020204030204" pitchFamily="34" charset="0"/>
                <a:cs typeface="Times New Roman" panose="02020603050405020304" pitchFamily="18" charset="0"/>
              </a:rPr>
              <a:t>Ring Finger:</a:t>
            </a:r>
            <a:r>
              <a:rPr lang="en-GB" sz="2000" dirty="0">
                <a:latin typeface="Comic Sans MS" panose="030F0702030302020204" pitchFamily="66" charset="0"/>
                <a:ea typeface="Calibri" panose="020F0502020204030204" pitchFamily="34" charset="0"/>
                <a:cs typeface="Times New Roman" panose="02020603050405020304" pitchFamily="18" charset="0"/>
              </a:rPr>
              <a:t> Point to a picture you liked and talk about it.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Symbol" panose="05050102010706020507" pitchFamily="18" charset="2"/>
              <a:buChar char=""/>
            </a:pPr>
            <a:r>
              <a:rPr lang="en-GB" sz="2000" b="1" dirty="0">
                <a:latin typeface="Comic Sans MS" panose="030F0702030302020204" pitchFamily="66" charset="0"/>
                <a:ea typeface="Calibri" panose="020F0502020204030204" pitchFamily="34" charset="0"/>
                <a:cs typeface="Times New Roman" panose="02020603050405020304" pitchFamily="18" charset="0"/>
              </a:rPr>
              <a:t>Little Finger:</a:t>
            </a:r>
            <a:r>
              <a:rPr lang="en-GB" sz="2000" dirty="0">
                <a:latin typeface="Comic Sans MS" panose="030F0702030302020204" pitchFamily="66" charset="0"/>
                <a:ea typeface="Calibri" panose="020F0502020204030204" pitchFamily="34" charset="0"/>
                <a:cs typeface="Times New Roman" panose="02020603050405020304" pitchFamily="18" charset="0"/>
              </a:rPr>
              <a:t> Did you like the story? Why? Or Why not?</a:t>
            </a:r>
            <a:endParaRPr lang="en-GB" sz="2000" dirty="0"/>
          </a:p>
        </p:txBody>
      </p:sp>
    </p:spTree>
    <p:extLst>
      <p:ext uri="{BB962C8B-B14F-4D97-AF65-F5344CB8AC3E}">
        <p14:creationId xmlns:p14="http://schemas.microsoft.com/office/powerpoint/2010/main" val="27985939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3345180" y="762954"/>
            <a:ext cx="5295900" cy="5400675"/>
          </a:xfrm>
          <a:prstGeom prst="rect">
            <a:avLst/>
          </a:prstGeom>
          <a:solidFill>
            <a:schemeClr val="lt1"/>
          </a:solidFill>
          <a:ln w="19050" cmpd="sng">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dirty="0">
                <a:latin typeface="Comic Sans MS" panose="030F0702030302020204" pitchFamily="66" charset="0"/>
                <a:ea typeface="Calibri" panose="020F0502020204030204" pitchFamily="34" charset="0"/>
                <a:cs typeface="Times New Roman" panose="02020603050405020304" pitchFamily="18" charset="0"/>
              </a:rPr>
              <a:t>Five-Finger Retell</a:t>
            </a:r>
            <a:endParaRPr lang="en-GB" sz="1100" dirty="0">
              <a:ea typeface="Calibri" panose="020F0502020204030204" pitchFamily="34" charset="0"/>
              <a:cs typeface="Times New Roman" panose="02020603050405020304" pitchFamily="18" charset="0"/>
            </a:endParaRPr>
          </a:p>
          <a:p>
            <a:pPr>
              <a:lnSpc>
                <a:spcPct val="115000"/>
              </a:lnSpc>
              <a:spcAft>
                <a:spcPts val="1000"/>
              </a:spcAft>
            </a:pP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dirty="0">
              <a:ea typeface="Calibri" panose="020F0502020204030204" pitchFamily="34" charset="0"/>
              <a:cs typeface="Times New Roman" panose="02020603050405020304" pitchFamily="18" charset="0"/>
            </a:endParaRPr>
          </a:p>
          <a:p>
            <a:pPr>
              <a:lnSpc>
                <a:spcPct val="115000"/>
              </a:lnSpc>
              <a:spcAft>
                <a:spcPts val="1000"/>
              </a:spcAft>
            </a:pP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 </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dirty="0">
              <a:ea typeface="Calibri" panose="020F0502020204030204" pitchFamily="34" charset="0"/>
              <a:cs typeface="Times New Roman" panose="02020603050405020304" pitchFamily="18" charset="0"/>
            </a:endParaRPr>
          </a:p>
          <a:p>
            <a:pPr>
              <a:lnSpc>
                <a:spcPct val="115000"/>
              </a:lnSpc>
              <a:spcAft>
                <a:spcPts val="1000"/>
              </a:spcAft>
            </a:pPr>
            <a:r>
              <a:rPr lang="en-GB" sz="1400" dirty="0">
                <a:ea typeface="Calibri" panose="020F0502020204030204" pitchFamily="34" charset="0"/>
                <a:cs typeface="Times New Roman" panose="02020603050405020304" pitchFamily="18" charset="0"/>
              </a:rPr>
              <a:t> </a:t>
            </a:r>
            <a:endParaRPr lang="en-GB" sz="1100" dirty="0">
              <a:ea typeface="Calibri" panose="020F0502020204030204" pitchFamily="34" charset="0"/>
              <a:cs typeface="Times New Roman" panose="02020603050405020304" pitchFamily="18" charset="0"/>
            </a:endParaRPr>
          </a:p>
          <a:p>
            <a:pPr>
              <a:lnSpc>
                <a:spcPct val="115000"/>
              </a:lnSpc>
              <a:spcAft>
                <a:spcPts val="1000"/>
              </a:spcAft>
            </a:pPr>
            <a:r>
              <a:rPr lang="en-GB" sz="1400" dirty="0">
                <a:ea typeface="Calibri" panose="020F0502020204030204" pitchFamily="34" charset="0"/>
                <a:cs typeface="Times New Roman" panose="02020603050405020304" pitchFamily="18" charset="0"/>
              </a:rPr>
              <a:t>                           </a:t>
            </a:r>
            <a:endParaRPr lang="en-GB" sz="1100" dirty="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100" dirty="0">
              <a:ea typeface="Calibri" panose="020F0502020204030204" pitchFamily="34" charset="0"/>
              <a:cs typeface="Times New Roman" panose="02020603050405020304" pitchFamily="18" charset="0"/>
            </a:endParaRPr>
          </a:p>
          <a:p>
            <a:pPr>
              <a:lnSpc>
                <a:spcPct val="115000"/>
              </a:lnSpc>
              <a:spcAft>
                <a:spcPts val="1000"/>
              </a:spcAft>
            </a:pPr>
            <a:r>
              <a:rPr lang="en-GB" sz="1400" dirty="0">
                <a:ea typeface="Calibri" panose="020F0502020204030204" pitchFamily="34" charset="0"/>
                <a:cs typeface="Times New Roman" panose="02020603050405020304" pitchFamily="18" charset="0"/>
              </a:rPr>
              <a:t>  </a:t>
            </a:r>
            <a:endParaRPr lang="en-GB" sz="1100" dirty="0">
              <a:ea typeface="Calibri" panose="020F0502020204030204" pitchFamily="34" charset="0"/>
              <a:cs typeface="Times New Roman" panose="02020603050405020304" pitchFamily="18" charset="0"/>
            </a:endParaRPr>
          </a:p>
        </p:txBody>
      </p:sp>
      <p:sp>
        <p:nvSpPr>
          <p:cNvPr id="3" name="Text Box 1"/>
          <p:cNvSpPr txBox="1"/>
          <p:nvPr/>
        </p:nvSpPr>
        <p:spPr>
          <a:xfrm>
            <a:off x="3644265" y="3158490"/>
            <a:ext cx="876300" cy="304800"/>
          </a:xfrm>
          <a:prstGeom prst="rect">
            <a:avLst/>
          </a:prstGeom>
          <a:solidFill>
            <a:srgbClr val="FFC0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Characters</a:t>
            </a:r>
          </a:p>
        </p:txBody>
      </p:sp>
      <p:pic>
        <p:nvPicPr>
          <p:cNvPr id="4" name="Picture 3" descr="http://t1.gstatic.com/images?q=tbn:ANd9GcSnO5-RQEXUWAgULYmZY5Lz7vAaV292Dez4ja2r6SuhIY15w2f8">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490086" y="1680210"/>
            <a:ext cx="3305175" cy="3940492"/>
          </a:xfrm>
          <a:prstGeom prst="rect">
            <a:avLst/>
          </a:prstGeom>
          <a:noFill/>
          <a:ln>
            <a:noFill/>
          </a:ln>
        </p:spPr>
      </p:pic>
      <p:sp>
        <p:nvSpPr>
          <p:cNvPr id="5" name="Text Box 6"/>
          <p:cNvSpPr txBox="1"/>
          <p:nvPr/>
        </p:nvSpPr>
        <p:spPr>
          <a:xfrm>
            <a:off x="4728210" y="1865949"/>
            <a:ext cx="723900" cy="314325"/>
          </a:xfrm>
          <a:prstGeom prst="rect">
            <a:avLst/>
          </a:prstGeom>
          <a:solidFill>
            <a:srgbClr val="FFC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n-GB" sz="1200" b="1">
                <a:ea typeface="Calibri" panose="020F0502020204030204" pitchFamily="34" charset="0"/>
                <a:cs typeface="Times New Roman" panose="02020603050405020304" pitchFamily="18" charset="0"/>
              </a:rPr>
              <a:t>Setting</a:t>
            </a:r>
            <a:endParaRPr lang="en-GB" sz="1100">
              <a:ea typeface="Calibri" panose="020F0502020204030204" pitchFamily="34" charset="0"/>
              <a:cs typeface="Times New Roman" panose="02020603050405020304" pitchFamily="18" charset="0"/>
            </a:endParaRPr>
          </a:p>
          <a:p>
            <a:pPr>
              <a:lnSpc>
                <a:spcPct val="115000"/>
              </a:lnSpc>
              <a:spcAft>
                <a:spcPts val="1000"/>
              </a:spcAft>
            </a:pPr>
            <a:r>
              <a:rPr lang="en-GB" sz="1100">
                <a:ea typeface="Calibri" panose="020F0502020204030204" pitchFamily="34" charset="0"/>
                <a:cs typeface="Times New Roman" panose="02020603050405020304" pitchFamily="18" charset="0"/>
              </a:rPr>
              <a:t> </a:t>
            </a:r>
          </a:p>
        </p:txBody>
      </p:sp>
      <p:sp>
        <p:nvSpPr>
          <p:cNvPr id="6" name="Text Box 8"/>
          <p:cNvSpPr txBox="1"/>
          <p:nvPr/>
        </p:nvSpPr>
        <p:spPr>
          <a:xfrm>
            <a:off x="5993131" y="1671638"/>
            <a:ext cx="466725" cy="247650"/>
          </a:xfrm>
          <a:prstGeom prst="rect">
            <a:avLst/>
          </a:prstGeom>
          <a:solidFill>
            <a:srgbClr val="FFC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900" b="1">
                <a:ea typeface="Calibri" panose="020F0502020204030204" pitchFamily="34" charset="0"/>
                <a:cs typeface="Times New Roman" panose="02020603050405020304" pitchFamily="18" charset="0"/>
              </a:rPr>
              <a:t>Story</a:t>
            </a:r>
            <a:endParaRPr lang="en-GB" sz="1100">
              <a:ea typeface="Calibri" panose="020F0502020204030204" pitchFamily="34" charset="0"/>
              <a:cs typeface="Times New Roman" panose="02020603050405020304" pitchFamily="18" charset="0"/>
            </a:endParaRPr>
          </a:p>
        </p:txBody>
      </p:sp>
      <p:sp>
        <p:nvSpPr>
          <p:cNvPr id="8" name="Text Box 8"/>
          <p:cNvSpPr txBox="1"/>
          <p:nvPr/>
        </p:nvSpPr>
        <p:spPr>
          <a:xfrm>
            <a:off x="6828948" y="1909763"/>
            <a:ext cx="597218" cy="226695"/>
          </a:xfrm>
          <a:prstGeom prst="rect">
            <a:avLst/>
          </a:prstGeom>
          <a:solidFill>
            <a:srgbClr val="FFC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900" b="1" dirty="0">
                <a:ea typeface="Calibri" panose="020F0502020204030204" pitchFamily="34" charset="0"/>
                <a:cs typeface="Times New Roman" panose="02020603050405020304" pitchFamily="18" charset="0"/>
              </a:rPr>
              <a:t>Picture</a:t>
            </a:r>
            <a:endParaRPr lang="en-GB" sz="1100" dirty="0">
              <a:ea typeface="Calibri" panose="020F0502020204030204" pitchFamily="34" charset="0"/>
              <a:cs typeface="Times New Roman" panose="02020603050405020304" pitchFamily="18" charset="0"/>
            </a:endParaRPr>
          </a:p>
        </p:txBody>
      </p:sp>
      <p:sp>
        <p:nvSpPr>
          <p:cNvPr id="9" name="Text Box 8"/>
          <p:cNvSpPr txBox="1"/>
          <p:nvPr/>
        </p:nvSpPr>
        <p:spPr>
          <a:xfrm>
            <a:off x="7426166" y="2503171"/>
            <a:ext cx="597218" cy="260985"/>
          </a:xfrm>
          <a:prstGeom prst="rect">
            <a:avLst/>
          </a:prstGeom>
          <a:solidFill>
            <a:srgbClr val="FFC0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900" b="1" dirty="0">
                <a:ea typeface="Calibri" panose="020F0502020204030204" pitchFamily="34" charset="0"/>
                <a:cs typeface="Times New Roman" panose="02020603050405020304" pitchFamily="18" charset="0"/>
              </a:rPr>
              <a:t>Discuss</a:t>
            </a:r>
            <a:endParaRPr lang="en-GB" sz="1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4081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373" y="645908"/>
            <a:ext cx="10026082" cy="1658198"/>
          </a:xfrm>
        </p:spPr>
        <p:txBody>
          <a:bodyPr>
            <a:noAutofit/>
          </a:bodyPr>
          <a:lstStyle/>
          <a:p>
            <a:pPr algn="ctr"/>
            <a:r>
              <a:rPr lang="en-GB" sz="6800" b="1" dirty="0">
                <a:cs typeface="Calibri"/>
              </a:rPr>
              <a:t>We used our knowledge of:</a:t>
            </a:r>
            <a:br>
              <a:rPr lang="en-GB" sz="6800" b="1" dirty="0">
                <a:cs typeface="Calibri"/>
              </a:rPr>
            </a:br>
            <a:endParaRPr lang="en-GB" sz="6800" b="1" dirty="0">
              <a:cs typeface="Calibri"/>
            </a:endParaRPr>
          </a:p>
        </p:txBody>
      </p:sp>
      <p:sp>
        <p:nvSpPr>
          <p:cNvPr id="3" name="Content Placeholder 2"/>
          <p:cNvSpPr>
            <a:spLocks noGrp="1"/>
          </p:cNvSpPr>
          <p:nvPr>
            <p:ph idx="1"/>
          </p:nvPr>
        </p:nvSpPr>
        <p:spPr>
          <a:xfrm>
            <a:off x="1334345" y="546618"/>
            <a:ext cx="8065294" cy="3766185"/>
          </a:xfrm>
        </p:spPr>
        <p:txBody>
          <a:bodyPr>
            <a:noAutofit/>
          </a:bodyPr>
          <a:lstStyle/>
          <a:p>
            <a:pPr>
              <a:lnSpc>
                <a:spcPct val="100000"/>
              </a:lnSpc>
            </a:pPr>
            <a:endParaRPr lang="en-GB" b="1" dirty="0">
              <a:latin typeface="Calibri"/>
              <a:cs typeface="Calibri"/>
            </a:endParaRPr>
          </a:p>
          <a:p>
            <a:pPr>
              <a:lnSpc>
                <a:spcPct val="100000"/>
              </a:lnSpc>
            </a:pPr>
            <a:endParaRPr lang="en-GB" b="1" dirty="0">
              <a:latin typeface="Calibri"/>
              <a:cs typeface="Calibri"/>
            </a:endParaRPr>
          </a:p>
          <a:p>
            <a:pPr>
              <a:lnSpc>
                <a:spcPct val="100000"/>
              </a:lnSpc>
            </a:pPr>
            <a:endParaRPr lang="en-GB" b="1" dirty="0">
              <a:latin typeface="Calibri"/>
              <a:cs typeface="Calibri"/>
            </a:endParaRPr>
          </a:p>
          <a:p>
            <a:pPr>
              <a:lnSpc>
                <a:spcPct val="100000"/>
              </a:lnSpc>
            </a:pPr>
            <a:r>
              <a:rPr lang="en-GB" b="1" dirty="0">
                <a:latin typeface="Calibri"/>
                <a:cs typeface="Calibri"/>
              </a:rPr>
              <a:t>Phonics </a:t>
            </a:r>
          </a:p>
          <a:p>
            <a:pPr>
              <a:lnSpc>
                <a:spcPct val="100000"/>
              </a:lnSpc>
            </a:pPr>
            <a:r>
              <a:rPr lang="en-GB" b="1" dirty="0">
                <a:latin typeface="Calibri"/>
                <a:cs typeface="Calibri"/>
              </a:rPr>
              <a:t>Word structure</a:t>
            </a:r>
          </a:p>
          <a:p>
            <a:pPr>
              <a:lnSpc>
                <a:spcPct val="100000"/>
              </a:lnSpc>
            </a:pPr>
            <a:r>
              <a:rPr lang="en-GB" b="1" dirty="0">
                <a:latin typeface="Calibri"/>
                <a:cs typeface="Calibri"/>
              </a:rPr>
              <a:t>Sight Vocabulary</a:t>
            </a:r>
          </a:p>
          <a:p>
            <a:pPr>
              <a:lnSpc>
                <a:spcPct val="100000"/>
              </a:lnSpc>
            </a:pPr>
            <a:r>
              <a:rPr lang="en-GB" b="1" dirty="0">
                <a:latin typeface="Calibri"/>
                <a:cs typeface="Calibri"/>
              </a:rPr>
              <a:t>Punctuation</a:t>
            </a:r>
          </a:p>
          <a:p>
            <a:pPr>
              <a:lnSpc>
                <a:spcPct val="100000"/>
              </a:lnSpc>
            </a:pPr>
            <a:r>
              <a:rPr lang="en-GB" b="1" dirty="0">
                <a:latin typeface="Calibri"/>
                <a:cs typeface="Calibri"/>
              </a:rPr>
              <a:t>Sentence Structure/Syntax</a:t>
            </a:r>
          </a:p>
          <a:p>
            <a:pPr marL="0" indent="0">
              <a:lnSpc>
                <a:spcPct val="100000"/>
              </a:lnSpc>
              <a:buNone/>
            </a:pPr>
            <a:endParaRPr lang="en-GB" b="1" dirty="0">
              <a:latin typeface="Calibri"/>
              <a:cs typeface="Calibri"/>
            </a:endParaRPr>
          </a:p>
          <a:p>
            <a:pPr>
              <a:lnSpc>
                <a:spcPct val="100000"/>
              </a:lnSpc>
            </a:pPr>
            <a:endParaRPr lang="en-GB" dirty="0">
              <a:latin typeface="Calibri"/>
              <a:cs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9639" y="3384189"/>
            <a:ext cx="1871804" cy="17606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263" y="1732317"/>
            <a:ext cx="1876687" cy="184810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705" y="3940885"/>
            <a:ext cx="2829973" cy="2196148"/>
          </a:xfrm>
          <a:prstGeom prst="rect">
            <a:avLst/>
          </a:prstGeom>
        </p:spPr>
      </p:pic>
      <p:pic>
        <p:nvPicPr>
          <p:cNvPr id="9" name="Picture 8">
            <a:extLst>
              <a:ext uri="{FF2B5EF4-FFF2-40B4-BE49-F238E27FC236}">
                <a16:creationId xmlns:a16="http://schemas.microsoft.com/office/drawing/2014/main" id="{BC85CE77-7881-490D-B3DF-F055D96E4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663" y="1884717"/>
            <a:ext cx="1876687" cy="1848108"/>
          </a:xfrm>
          <a:prstGeom prst="rect">
            <a:avLst/>
          </a:prstGeom>
        </p:spPr>
      </p:pic>
      <p:sp>
        <p:nvSpPr>
          <p:cNvPr id="5" name="Slide Number Placeholder 4"/>
          <p:cNvSpPr>
            <a:spLocks noGrp="1"/>
          </p:cNvSpPr>
          <p:nvPr>
            <p:ph type="sldNum" sz="quarter" idx="12"/>
          </p:nvPr>
        </p:nvSpPr>
        <p:spPr/>
        <p:txBody>
          <a:bodyPr/>
          <a:lstStyle/>
          <a:p>
            <a:fld id="{D2D9DC15-C497-4341-9D16-72526D7FF39A}" type="slidenum">
              <a:rPr lang="en-GB" smtClean="0"/>
              <a:t>6</a:t>
            </a:fld>
            <a:endParaRPr lang="en-GB" dirty="0"/>
          </a:p>
        </p:txBody>
      </p:sp>
    </p:spTree>
    <p:extLst>
      <p:ext uri="{BB962C8B-B14F-4D97-AF65-F5344CB8AC3E}">
        <p14:creationId xmlns:p14="http://schemas.microsoft.com/office/powerpoint/2010/main" val="722343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00000"/>
              </a:lnSpc>
              <a:buNone/>
            </a:pPr>
            <a:endParaRPr lang="en-GB" b="1" dirty="0">
              <a:cs typeface="Calibri"/>
            </a:endParaRPr>
          </a:p>
          <a:p>
            <a:pPr marL="0" indent="0" algn="ctr">
              <a:buNone/>
            </a:pPr>
            <a:r>
              <a:rPr lang="en-GB" sz="7200" b="1" dirty="0">
                <a:latin typeface="+mj-lt"/>
              </a:rPr>
              <a:t>What skills didn’t we use?</a:t>
            </a:r>
            <a:endParaRPr lang="en-GB" sz="7200" dirty="0">
              <a:latin typeface="+mj-lt"/>
            </a:endParaRPr>
          </a:p>
        </p:txBody>
      </p:sp>
      <p:sp>
        <p:nvSpPr>
          <p:cNvPr id="2" name="Slide Number Placeholder 1"/>
          <p:cNvSpPr>
            <a:spLocks noGrp="1"/>
          </p:cNvSpPr>
          <p:nvPr>
            <p:ph type="sldNum" sz="quarter" idx="12"/>
          </p:nvPr>
        </p:nvSpPr>
        <p:spPr/>
        <p:txBody>
          <a:bodyPr/>
          <a:lstStyle/>
          <a:p>
            <a:fld id="{D2D9DC15-C497-4341-9D16-72526D7FF39A}" type="slidenum">
              <a:rPr lang="en-GB" smtClean="0"/>
              <a:t>7</a:t>
            </a:fld>
            <a:endParaRPr lang="en-GB" dirty="0"/>
          </a:p>
        </p:txBody>
      </p:sp>
    </p:spTree>
    <p:extLst>
      <p:ext uri="{BB962C8B-B14F-4D97-AF65-F5344CB8AC3E}">
        <p14:creationId xmlns:p14="http://schemas.microsoft.com/office/powerpoint/2010/main" val="2435016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7200" b="1" dirty="0">
                <a:cs typeface="Calibri"/>
              </a:rPr>
              <a:t/>
            </a:r>
            <a:br>
              <a:rPr lang="en-GB" sz="7200" b="1" dirty="0">
                <a:cs typeface="Calibri"/>
              </a:rPr>
            </a:br>
            <a:r>
              <a:rPr lang="en-GB" sz="7200" b="1" dirty="0">
                <a:cs typeface="Calibri"/>
              </a:rPr>
              <a:t>We didn’t use:</a:t>
            </a:r>
            <a:br>
              <a:rPr lang="en-GB" sz="7200" b="1" dirty="0">
                <a:cs typeface="Calibri"/>
              </a:rPr>
            </a:br>
            <a:endParaRPr lang="en-GB" sz="7200" dirty="0"/>
          </a:p>
        </p:txBody>
      </p:sp>
      <p:sp>
        <p:nvSpPr>
          <p:cNvPr id="3" name="Content Placeholder 2"/>
          <p:cNvSpPr>
            <a:spLocks noGrp="1"/>
          </p:cNvSpPr>
          <p:nvPr>
            <p:ph idx="1"/>
          </p:nvPr>
        </p:nvSpPr>
        <p:spPr>
          <a:xfrm>
            <a:off x="802237" y="2075431"/>
            <a:ext cx="10515600" cy="2454235"/>
          </a:xfrm>
        </p:spPr>
        <p:txBody>
          <a:bodyPr/>
          <a:lstStyle/>
          <a:p>
            <a:pPr>
              <a:lnSpc>
                <a:spcPct val="100000"/>
              </a:lnSpc>
            </a:pPr>
            <a:endParaRPr lang="en-GB" b="1" dirty="0">
              <a:cs typeface="Calibri"/>
            </a:endParaRPr>
          </a:p>
          <a:p>
            <a:pPr>
              <a:lnSpc>
                <a:spcPct val="100000"/>
              </a:lnSpc>
            </a:pPr>
            <a:r>
              <a:rPr lang="en-GB" dirty="0">
                <a:cs typeface="Calibri"/>
              </a:rPr>
              <a:t>Expression and phrasing</a:t>
            </a:r>
          </a:p>
          <a:p>
            <a:pPr>
              <a:lnSpc>
                <a:spcPct val="100000"/>
              </a:lnSpc>
            </a:pPr>
            <a:r>
              <a:rPr lang="en-GB" dirty="0">
                <a:cs typeface="Calibri"/>
              </a:rPr>
              <a:t>Comprehension/word meanings</a:t>
            </a:r>
          </a:p>
          <a:p>
            <a:pPr>
              <a:lnSpc>
                <a:spcPct val="100000"/>
              </a:lnSpc>
            </a:pPr>
            <a:r>
              <a:rPr lang="en-GB" dirty="0">
                <a:cs typeface="Calibri"/>
              </a:rPr>
              <a:t>Links to knowledge of the world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926" y="1690688"/>
            <a:ext cx="5371011" cy="4431438"/>
          </a:xfrm>
          <a:prstGeom prst="rect">
            <a:avLst/>
          </a:prstGeom>
        </p:spPr>
      </p:pic>
      <p:sp>
        <p:nvSpPr>
          <p:cNvPr id="5" name="Slide Number Placeholder 4"/>
          <p:cNvSpPr>
            <a:spLocks noGrp="1"/>
          </p:cNvSpPr>
          <p:nvPr>
            <p:ph type="sldNum" sz="quarter" idx="12"/>
          </p:nvPr>
        </p:nvSpPr>
        <p:spPr/>
        <p:txBody>
          <a:bodyPr/>
          <a:lstStyle/>
          <a:p>
            <a:fld id="{D2D9DC15-C497-4341-9D16-72526D7FF39A}" type="slidenum">
              <a:rPr lang="en-GB" smtClean="0"/>
              <a:t>8</a:t>
            </a:fld>
            <a:endParaRPr lang="en-GB" dirty="0"/>
          </a:p>
        </p:txBody>
      </p:sp>
    </p:spTree>
    <p:extLst>
      <p:ext uri="{BB962C8B-B14F-4D97-AF65-F5344CB8AC3E}">
        <p14:creationId xmlns:p14="http://schemas.microsoft.com/office/powerpoint/2010/main" val="636665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681"/>
            <a:ext cx="10515600" cy="1325563"/>
          </a:xfrm>
        </p:spPr>
        <p:txBody>
          <a:bodyPr>
            <a:normAutofit fontScale="90000"/>
          </a:bodyPr>
          <a:lstStyle/>
          <a:p>
            <a:pPr algn="ctr"/>
            <a:r>
              <a:rPr lang="en-GB" b="1" dirty="0"/>
              <a:t>‘The balanced reader’  </a:t>
            </a:r>
            <a:br>
              <a:rPr lang="en-GB" b="1" dirty="0"/>
            </a:br>
            <a:r>
              <a:rPr lang="en-GB" sz="2400" b="1" dirty="0"/>
              <a:t>The PM Story (Cengage PM Materials)</a:t>
            </a:r>
            <a:r>
              <a:rPr lang="en-GB" sz="2800" b="1" dirty="0"/>
              <a:t/>
            </a:r>
            <a:br>
              <a:rPr lang="en-GB" sz="2800" b="1" dirty="0"/>
            </a:br>
            <a:r>
              <a:rPr lang="en-GB" sz="2800" b="1" dirty="0"/>
              <a:t>  </a:t>
            </a:r>
          </a:p>
        </p:txBody>
      </p:sp>
      <p:sp>
        <p:nvSpPr>
          <p:cNvPr id="3" name="Oval 2"/>
          <p:cNvSpPr/>
          <p:nvPr/>
        </p:nvSpPr>
        <p:spPr>
          <a:xfrm>
            <a:off x="2711624" y="1844824"/>
            <a:ext cx="6192688" cy="424847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 name="Oval 3"/>
          <p:cNvSpPr/>
          <p:nvPr/>
        </p:nvSpPr>
        <p:spPr>
          <a:xfrm>
            <a:off x="3132667" y="2437728"/>
            <a:ext cx="2653597" cy="228741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Oval 4"/>
          <p:cNvSpPr/>
          <p:nvPr/>
        </p:nvSpPr>
        <p:spPr>
          <a:xfrm>
            <a:off x="5552864" y="2283592"/>
            <a:ext cx="2613992" cy="213937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 name="Oval 5"/>
          <p:cNvSpPr/>
          <p:nvPr/>
        </p:nvSpPr>
        <p:spPr>
          <a:xfrm>
            <a:off x="4515557" y="3721054"/>
            <a:ext cx="2876588" cy="237224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7" name="TextBox 6"/>
          <p:cNvSpPr txBox="1"/>
          <p:nvPr/>
        </p:nvSpPr>
        <p:spPr>
          <a:xfrm>
            <a:off x="3787130" y="3100318"/>
            <a:ext cx="1660798" cy="523220"/>
          </a:xfrm>
          <a:prstGeom prst="rect">
            <a:avLst/>
          </a:prstGeom>
          <a:noFill/>
        </p:spPr>
        <p:txBody>
          <a:bodyPr wrap="square" rtlCol="0">
            <a:spAutoFit/>
          </a:bodyPr>
          <a:lstStyle/>
          <a:p>
            <a:r>
              <a:rPr lang="en-GB" sz="2800" dirty="0"/>
              <a:t>Decoding</a:t>
            </a:r>
          </a:p>
        </p:txBody>
      </p:sp>
      <p:sp>
        <p:nvSpPr>
          <p:cNvPr id="8" name="TextBox 7"/>
          <p:cNvSpPr txBox="1"/>
          <p:nvPr/>
        </p:nvSpPr>
        <p:spPr>
          <a:xfrm>
            <a:off x="6189401" y="2480062"/>
            <a:ext cx="1660798" cy="1384995"/>
          </a:xfrm>
          <a:prstGeom prst="rect">
            <a:avLst/>
          </a:prstGeom>
          <a:noFill/>
        </p:spPr>
        <p:txBody>
          <a:bodyPr wrap="square" rtlCol="0">
            <a:spAutoFit/>
          </a:bodyPr>
          <a:lstStyle/>
          <a:p>
            <a:pPr algn="ctr"/>
            <a:r>
              <a:rPr lang="en-GB" sz="2800" dirty="0"/>
              <a:t>Fluency</a:t>
            </a:r>
          </a:p>
          <a:p>
            <a:pPr algn="ctr"/>
            <a:r>
              <a:rPr lang="en-GB" sz="2800" dirty="0"/>
              <a:t>and</a:t>
            </a:r>
          </a:p>
          <a:p>
            <a:pPr algn="ctr"/>
            <a:r>
              <a:rPr lang="en-GB" sz="2800" dirty="0"/>
              <a:t>Phrasing</a:t>
            </a:r>
          </a:p>
        </p:txBody>
      </p:sp>
      <p:sp>
        <p:nvSpPr>
          <p:cNvPr id="9" name="TextBox 8"/>
          <p:cNvSpPr txBox="1"/>
          <p:nvPr/>
        </p:nvSpPr>
        <p:spPr>
          <a:xfrm>
            <a:off x="4663729" y="4202179"/>
            <a:ext cx="2613991" cy="1631216"/>
          </a:xfrm>
          <a:prstGeom prst="rect">
            <a:avLst/>
          </a:prstGeom>
          <a:noFill/>
        </p:spPr>
        <p:txBody>
          <a:bodyPr wrap="square" rtlCol="0">
            <a:spAutoFit/>
          </a:bodyPr>
          <a:lstStyle/>
          <a:p>
            <a:pPr algn="ctr"/>
            <a:r>
              <a:rPr lang="en-GB" sz="2800" dirty="0"/>
              <a:t>Comprehension </a:t>
            </a:r>
            <a:r>
              <a:rPr lang="en-GB" sz="2400" dirty="0"/>
              <a:t>1.Literal</a:t>
            </a:r>
          </a:p>
          <a:p>
            <a:pPr algn="ctr"/>
            <a:r>
              <a:rPr lang="en-GB" sz="2400" dirty="0"/>
              <a:t>2.Inference</a:t>
            </a:r>
          </a:p>
          <a:p>
            <a:pPr algn="ctr"/>
            <a:r>
              <a:rPr lang="en-GB" sz="2400" dirty="0"/>
              <a:t>3.Response</a:t>
            </a:r>
          </a:p>
        </p:txBody>
      </p:sp>
      <p:sp>
        <p:nvSpPr>
          <p:cNvPr id="10" name="Rectangle 9"/>
          <p:cNvSpPr/>
          <p:nvPr/>
        </p:nvSpPr>
        <p:spPr>
          <a:xfrm>
            <a:off x="4532989" y="1656716"/>
            <a:ext cx="2325252" cy="584775"/>
          </a:xfrm>
          <a:prstGeom prst="rect">
            <a:avLst/>
          </a:prstGeom>
          <a:noFill/>
        </p:spPr>
        <p:txBody>
          <a:bodyPr spcFirstLastPara="1" wrap="none" lIns="91440" tIns="45720" rIns="91440" bIns="45720" numCol="1">
            <a:prstTxWarp prst="textArchUp">
              <a:avLst/>
            </a:prstTxWarp>
            <a:spAutoFit/>
          </a:bodyPr>
          <a:lstStyle/>
          <a:p>
            <a:pPr algn="ctr"/>
            <a:r>
              <a:rPr lang="en-US" sz="3200" dirty="0">
                <a:ln w="0"/>
                <a:effectLst>
                  <a:outerShdw blurRad="38100" dist="19050" dir="2700000" algn="tl" rotWithShape="0">
                    <a:schemeClr val="dk1">
                      <a:alpha val="40000"/>
                    </a:schemeClr>
                  </a:outerShdw>
                </a:effectLst>
              </a:rPr>
              <a:t>Levelled Text</a:t>
            </a:r>
          </a:p>
        </p:txBody>
      </p:sp>
      <p:sp>
        <p:nvSpPr>
          <p:cNvPr id="13" name="Rectangle 12"/>
          <p:cNvSpPr/>
          <p:nvPr/>
        </p:nvSpPr>
        <p:spPr>
          <a:xfrm>
            <a:off x="3458474" y="5846321"/>
            <a:ext cx="4680520" cy="598550"/>
          </a:xfrm>
          <a:prstGeom prst="rect">
            <a:avLst/>
          </a:prstGeom>
          <a:noFill/>
        </p:spPr>
        <p:txBody>
          <a:bodyPr spcFirstLastPara="1" wrap="none" lIns="91440" tIns="45720" rIns="91440" bIns="45720" numCol="1">
            <a:prstTxWarp prst="textArchDown">
              <a:avLst/>
            </a:prstTxWarp>
            <a:spAutoFit/>
          </a:bodyPr>
          <a:lstStyle/>
          <a:p>
            <a:pPr algn="ctr"/>
            <a:r>
              <a:rPr lang="en-US" sz="3600" dirty="0">
                <a:ln w="0"/>
                <a:effectLst>
                  <a:outerShdw blurRad="38100" dist="19050" dir="2700000" algn="tl" rotWithShape="0">
                    <a:schemeClr val="dk1">
                      <a:alpha val="40000"/>
                    </a:schemeClr>
                  </a:outerShdw>
                </a:effectLst>
              </a:rPr>
              <a:t>Wide Range of Text Types or Genres</a:t>
            </a:r>
          </a:p>
        </p:txBody>
      </p:sp>
      <p:sp>
        <p:nvSpPr>
          <p:cNvPr id="11" name="Slide Number Placeholder 10"/>
          <p:cNvSpPr>
            <a:spLocks noGrp="1"/>
          </p:cNvSpPr>
          <p:nvPr>
            <p:ph type="sldNum" sz="quarter" idx="12"/>
          </p:nvPr>
        </p:nvSpPr>
        <p:spPr/>
        <p:txBody>
          <a:bodyPr/>
          <a:lstStyle/>
          <a:p>
            <a:fld id="{D2D9DC15-C497-4341-9D16-72526D7FF39A}" type="slidenum">
              <a:rPr lang="en-GB" smtClean="0"/>
              <a:t>9</a:t>
            </a:fld>
            <a:endParaRPr lang="en-GB" dirty="0"/>
          </a:p>
        </p:txBody>
      </p:sp>
    </p:spTree>
    <p:extLst>
      <p:ext uri="{BB962C8B-B14F-4D97-AF65-F5344CB8AC3E}">
        <p14:creationId xmlns:p14="http://schemas.microsoft.com/office/powerpoint/2010/main" val="256220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1521</Words>
  <Application>Microsoft Office PowerPoint</Application>
  <PresentationFormat>Widescreen</PresentationFormat>
  <Paragraphs>460</Paragraphs>
  <Slides>53</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3" baseType="lpstr">
      <vt:lpstr>Arial</vt:lpstr>
      <vt:lpstr>Arial Black</vt:lpstr>
      <vt:lpstr>Calibri</vt:lpstr>
      <vt:lpstr>Calibri Light</vt:lpstr>
      <vt:lpstr>Comic Sans MS</vt:lpstr>
      <vt:lpstr>Franklin Gothic Book</vt:lpstr>
      <vt:lpstr>Symbol</vt:lpstr>
      <vt:lpstr>Times New Roman</vt:lpstr>
      <vt:lpstr>Office Theme</vt:lpstr>
      <vt:lpstr>Slide</vt:lpstr>
      <vt:lpstr>St. Cyprian’s Primary Academy The Road to Reading Key Stage 1</vt:lpstr>
      <vt:lpstr>            Aims  </vt:lpstr>
      <vt:lpstr>  The twirup slikented loricantly noft the werfe. It vertered dwarnt the nipson veriforb. Jusnunctally, the twirup pooled an olky twend who was spooling round the borve.   ‘Which Book and Why’  (eds.) Sue Bodman and Glenn Franklin </vt:lpstr>
      <vt:lpstr>Answer these questions:  The twirup slikented loricantly noft the werfe. It vertered dwarnt the nipson veriforb. Jusnunctally, the twirup pooled an olky twend who was spooling round the borve.</vt:lpstr>
      <vt:lpstr>PowerPoint Presentation</vt:lpstr>
      <vt:lpstr>We used our knowledge of: </vt:lpstr>
      <vt:lpstr>PowerPoint Presentation</vt:lpstr>
      <vt:lpstr> We didn’t use: </vt:lpstr>
      <vt:lpstr>‘The balanced reader’   The PM Story (Cengage PM Materials)   </vt:lpstr>
      <vt:lpstr> What is Decoding?</vt:lpstr>
      <vt:lpstr>What is phonics?</vt:lpstr>
      <vt:lpstr>PowerPoint Presentation</vt:lpstr>
      <vt:lpstr>Can you use phonics only to read these words?</vt:lpstr>
      <vt:lpstr>These words a child needs to know on sight and are known as the sight vocabulary.</vt:lpstr>
      <vt:lpstr>Brown Bear, Brown Bear, What Do You See?</vt:lpstr>
      <vt:lpstr>‘The balanced reader’  The PM Story (Cengage PM Materials)</vt:lpstr>
      <vt:lpstr>To produce a balanced reader a school requires:</vt:lpstr>
      <vt:lpstr>   St Cyprian’s is providing the explicit and systematic assessment through benchmarking your children.</vt:lpstr>
      <vt:lpstr>To develop ‘The Balanced Reader’ we need: </vt:lpstr>
      <vt:lpstr>A benchmark reading record gives the following information</vt:lpstr>
      <vt:lpstr>PowerPoint Presentation</vt:lpstr>
      <vt:lpstr>Retelling and comprehension</vt:lpstr>
      <vt:lpstr>Comprehension When reading with your child you should encourage this vital part of reading</vt:lpstr>
      <vt:lpstr>PowerPoint Presentation</vt:lpstr>
      <vt:lpstr>Developing comprehension through literal questioning</vt:lpstr>
      <vt:lpstr>PowerPoint Presentation</vt:lpstr>
      <vt:lpstr>Developing comprehension through inferential questioning</vt:lpstr>
      <vt:lpstr>PowerPoint Presentation</vt:lpstr>
      <vt:lpstr> Developing comprehension through response/applied knowledge</vt:lpstr>
      <vt:lpstr>Comprehension - Retelling</vt:lpstr>
      <vt:lpstr>Fluency and phrasing</vt:lpstr>
      <vt:lpstr>    The key elements of a reading programme are     </vt:lpstr>
      <vt:lpstr> Reading with Children</vt:lpstr>
      <vt:lpstr> Poetry in Years 1 and 2</vt:lpstr>
      <vt:lpstr>PowerPoint Presentation</vt:lpstr>
      <vt:lpstr>PowerPoint Presentation</vt:lpstr>
      <vt:lpstr>Poems and Rhymes introduce children to:</vt:lpstr>
      <vt:lpstr>An Autumn Greeting</vt:lpstr>
      <vt:lpstr>An Autumn Greeting Year 1</vt:lpstr>
      <vt:lpstr>PowerPoint Presentation</vt:lpstr>
      <vt:lpstr>The Hungry Fire Year 2</vt:lpstr>
      <vt:lpstr>Reading Rhymes and Poems in School</vt:lpstr>
      <vt:lpstr>How can you help at home</vt:lpstr>
      <vt:lpstr>Home-School Balance</vt:lpstr>
      <vt:lpstr>How can you help at home?</vt:lpstr>
      <vt:lpstr>Celebrating your child’s home language</vt:lpstr>
      <vt:lpstr>Poem Point (1)  </vt:lpstr>
      <vt:lpstr>Use 5 fingers to: </vt:lpstr>
      <vt:lpstr>The ‘Do’s for successful reading at home</vt:lpstr>
      <vt:lpstr>The ‘Do’s for successful reading at home</vt:lpstr>
      <vt:lpstr>The ‘Don’t’s for successful reading at home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HAWKSMOOR PRIMARY SCHOOL   The Road to Reading Key Stage 1</dc:title>
  <dc:creator>marcus carr</dc:creator>
  <cp:lastModifiedBy>supply</cp:lastModifiedBy>
  <cp:revision>23</cp:revision>
  <dcterms:created xsi:type="dcterms:W3CDTF">2020-11-30T11:57:53Z</dcterms:created>
  <dcterms:modified xsi:type="dcterms:W3CDTF">2023-11-02T10:07:23Z</dcterms:modified>
</cp:coreProperties>
</file>